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en-GB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15E2A-1864-4542-B8D0-8E810BC7299E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B810F-E769-4C7F-BA00-00B261F5D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64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15E2A-1864-4542-B8D0-8E810BC7299E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B810F-E769-4C7F-BA00-00B261F5D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725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15E2A-1864-4542-B8D0-8E810BC7299E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B810F-E769-4C7F-BA00-00B261F5D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0962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15E2A-1864-4542-B8D0-8E810BC7299E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B810F-E769-4C7F-BA00-00B261F5D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779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15E2A-1864-4542-B8D0-8E810BC7299E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B810F-E769-4C7F-BA00-00B261F5D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293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15E2A-1864-4542-B8D0-8E810BC7299E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B810F-E769-4C7F-BA00-00B261F5D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628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15E2A-1864-4542-B8D0-8E810BC7299E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B810F-E769-4C7F-BA00-00B261F5D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9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15E2A-1864-4542-B8D0-8E810BC7299E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B810F-E769-4C7F-BA00-00B261F5D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67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15E2A-1864-4542-B8D0-8E810BC7299E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B810F-E769-4C7F-BA00-00B261F5D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026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15E2A-1864-4542-B8D0-8E810BC7299E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B810F-E769-4C7F-BA00-00B261F5D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793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15E2A-1864-4542-B8D0-8E810BC7299E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B810F-E769-4C7F-BA00-00B261F5D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433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15E2A-1864-4542-B8D0-8E810BC7299E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B810F-E769-4C7F-BA00-00B261F5D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969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/>
              <a:t>Položaj sudaca i njihova dobrobit kao elementi djelotvornosti sudstva</a:t>
            </a:r>
            <a:endParaRPr lang="en-GB" sz="40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Đuro Sessa</a:t>
            </a:r>
          </a:p>
          <a:p>
            <a:r>
              <a:rPr lang="hr-HR" dirty="0" smtClean="0"/>
              <a:t>Sudac Vrhovnog suda Republike Hrvatske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4106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Izazovi sudačkoj dužnosti (profesiji)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Po </a:t>
            </a:r>
            <a:r>
              <a:rPr lang="en-GB" dirty="0" err="1" smtClean="0"/>
              <a:t>svojoj</a:t>
            </a:r>
            <a:r>
              <a:rPr lang="en-GB" dirty="0" smtClean="0"/>
              <a:t> </a:t>
            </a:r>
            <a:r>
              <a:rPr lang="en-GB" dirty="0" err="1" smtClean="0"/>
              <a:t>dužnosti</a:t>
            </a:r>
            <a:r>
              <a:rPr lang="en-GB" dirty="0" smtClean="0"/>
              <a:t>, </a:t>
            </a:r>
            <a:r>
              <a:rPr lang="en-GB" dirty="0" err="1" smtClean="0"/>
              <a:t>suci</a:t>
            </a:r>
            <a:r>
              <a:rPr lang="en-GB" dirty="0" smtClean="0"/>
              <a:t> </a:t>
            </a:r>
            <a:r>
              <a:rPr lang="en-GB" dirty="0" err="1" smtClean="0"/>
              <a:t>obavljaju</a:t>
            </a:r>
            <a:r>
              <a:rPr lang="en-GB" dirty="0" smtClean="0"/>
              <a:t> </a:t>
            </a:r>
            <a:r>
              <a:rPr lang="en-GB" dirty="0" err="1" smtClean="0"/>
              <a:t>vitalnu</a:t>
            </a:r>
            <a:r>
              <a:rPr lang="en-GB" dirty="0" smtClean="0"/>
              <a:t> </a:t>
            </a:r>
            <a:r>
              <a:rPr lang="en-GB" dirty="0" err="1" smtClean="0"/>
              <a:t>funkciju</a:t>
            </a:r>
            <a:r>
              <a:rPr lang="en-GB" dirty="0" smtClean="0"/>
              <a:t> u </a:t>
            </a:r>
            <a:r>
              <a:rPr lang="en-GB" dirty="0" err="1" smtClean="0"/>
              <a:t>društvu</a:t>
            </a:r>
            <a:r>
              <a:rPr lang="en-GB" dirty="0" smtClean="0"/>
              <a:t> </a:t>
            </a:r>
            <a:r>
              <a:rPr lang="en-GB" dirty="0" err="1" smtClean="0"/>
              <a:t>kao</a:t>
            </a:r>
            <a:r>
              <a:rPr lang="en-GB" dirty="0" smtClean="0"/>
              <a:t> </a:t>
            </a:r>
            <a:r>
              <a:rPr lang="en-GB" dirty="0" err="1" smtClean="0"/>
              <a:t>čuvari</a:t>
            </a:r>
            <a:r>
              <a:rPr lang="en-GB" dirty="0" smtClean="0"/>
              <a:t> </a:t>
            </a:r>
            <a:r>
              <a:rPr lang="en-GB" dirty="0" err="1" smtClean="0"/>
              <a:t>vladavine</a:t>
            </a:r>
            <a:r>
              <a:rPr lang="en-GB" dirty="0" smtClean="0"/>
              <a:t> </a:t>
            </a:r>
            <a:r>
              <a:rPr lang="en-GB" dirty="0" err="1" smtClean="0"/>
              <a:t>prava</a:t>
            </a:r>
            <a:r>
              <a:rPr lang="en-GB" dirty="0" smtClean="0"/>
              <a:t>. </a:t>
            </a:r>
            <a:r>
              <a:rPr lang="en-GB" dirty="0" err="1" smtClean="0"/>
              <a:t>Povjereni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im</a:t>
            </a:r>
            <a:r>
              <a:rPr lang="en-GB" dirty="0" smtClean="0"/>
              <a:t> </a:t>
            </a:r>
            <a:r>
              <a:rPr lang="en-GB" dirty="0" err="1" smtClean="0"/>
              <a:t>zaštita</a:t>
            </a:r>
            <a:r>
              <a:rPr lang="en-GB" dirty="0" smtClean="0"/>
              <a:t> </a:t>
            </a:r>
            <a:r>
              <a:rPr lang="en-GB" dirty="0" err="1" smtClean="0"/>
              <a:t>temeljnih</a:t>
            </a:r>
            <a:r>
              <a:rPr lang="en-GB" dirty="0" smtClean="0"/>
              <a:t> </a:t>
            </a:r>
            <a:r>
              <a:rPr lang="en-GB" dirty="0" err="1" smtClean="0"/>
              <a:t>ljudskih</a:t>
            </a:r>
            <a:r>
              <a:rPr lang="en-GB" dirty="0" smtClean="0"/>
              <a:t> </a:t>
            </a:r>
            <a:r>
              <a:rPr lang="en-GB" dirty="0" err="1" smtClean="0"/>
              <a:t>prava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pravilno</a:t>
            </a:r>
            <a:r>
              <a:rPr lang="en-GB" dirty="0" smtClean="0"/>
              <a:t> </a:t>
            </a:r>
            <a:r>
              <a:rPr lang="en-GB" dirty="0" err="1" smtClean="0"/>
              <a:t>provođenje</a:t>
            </a:r>
            <a:r>
              <a:rPr lang="en-GB" dirty="0" smtClean="0"/>
              <a:t> </a:t>
            </a:r>
            <a:r>
              <a:rPr lang="en-GB" dirty="0" err="1" smtClean="0"/>
              <a:t>pravde</a:t>
            </a:r>
            <a:r>
              <a:rPr lang="en-GB" dirty="0" smtClean="0"/>
              <a:t>, a </a:t>
            </a:r>
            <a:r>
              <a:rPr lang="en-GB" dirty="0" err="1" smtClean="0"/>
              <a:t>također</a:t>
            </a:r>
            <a:r>
              <a:rPr lang="en-GB" dirty="0" smtClean="0"/>
              <a:t> </a:t>
            </a:r>
            <a:r>
              <a:rPr lang="en-GB" dirty="0" err="1" smtClean="0"/>
              <a:t>vrše</a:t>
            </a:r>
            <a:r>
              <a:rPr lang="en-GB" dirty="0" smtClean="0"/>
              <a:t> </a:t>
            </a:r>
            <a:r>
              <a:rPr lang="en-GB" dirty="0" err="1" smtClean="0"/>
              <a:t>vitalnu</a:t>
            </a:r>
            <a:r>
              <a:rPr lang="en-GB" dirty="0" smtClean="0"/>
              <a:t> </a:t>
            </a:r>
            <a:r>
              <a:rPr lang="en-GB" dirty="0" err="1" smtClean="0"/>
              <a:t>kontrolu</a:t>
            </a:r>
            <a:r>
              <a:rPr lang="en-GB" dirty="0" smtClean="0"/>
              <a:t> </a:t>
            </a:r>
            <a:r>
              <a:rPr lang="en-GB" dirty="0" err="1" smtClean="0"/>
              <a:t>izvršne</a:t>
            </a:r>
            <a:r>
              <a:rPr lang="en-GB" dirty="0" smtClean="0"/>
              <a:t> </a:t>
            </a:r>
            <a:r>
              <a:rPr lang="en-GB" dirty="0" err="1" smtClean="0"/>
              <a:t>vlasti</a:t>
            </a:r>
            <a:r>
              <a:rPr lang="en-GB" dirty="0" smtClean="0"/>
              <a:t>, </a:t>
            </a:r>
            <a:r>
              <a:rPr lang="en-GB" dirty="0" err="1" smtClean="0"/>
              <a:t>osiguravajući</a:t>
            </a:r>
            <a:r>
              <a:rPr lang="en-GB" dirty="0" smtClean="0"/>
              <a:t> da se </a:t>
            </a:r>
            <a:r>
              <a:rPr lang="en-GB" dirty="0" err="1" smtClean="0"/>
              <a:t>takva</a:t>
            </a:r>
            <a:r>
              <a:rPr lang="en-GB" dirty="0" smtClean="0"/>
              <a:t> </a:t>
            </a:r>
            <a:r>
              <a:rPr lang="en-GB" dirty="0" err="1" smtClean="0"/>
              <a:t>vlast</a:t>
            </a:r>
            <a:r>
              <a:rPr lang="en-GB" dirty="0" smtClean="0"/>
              <a:t> ne </a:t>
            </a:r>
            <a:r>
              <a:rPr lang="en-GB" dirty="0" err="1" smtClean="0"/>
              <a:t>vrši</a:t>
            </a:r>
            <a:r>
              <a:rPr lang="en-GB" dirty="0" smtClean="0"/>
              <a:t> </a:t>
            </a:r>
            <a:r>
              <a:rPr lang="en-GB" dirty="0" err="1" smtClean="0"/>
              <a:t>proizvoljno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bez </a:t>
            </a:r>
            <a:r>
              <a:rPr lang="en-GB" dirty="0" err="1" smtClean="0"/>
              <a:t>odgovornosti</a:t>
            </a:r>
            <a:r>
              <a:rPr lang="en-GB" dirty="0" smtClean="0"/>
              <a:t>. </a:t>
            </a:r>
            <a:r>
              <a:rPr lang="en-GB" sz="3200" b="1" dirty="0" smtClean="0"/>
              <a:t>(CCJE Op. 28.)</a:t>
            </a:r>
          </a:p>
          <a:p>
            <a:endParaRPr lang="en-GB" dirty="0" smtClean="0"/>
          </a:p>
          <a:p>
            <a:r>
              <a:rPr lang="en-GB" dirty="0" smtClean="0"/>
              <a:t>Ali je li to </a:t>
            </a:r>
            <a:r>
              <a:rPr lang="en-GB" dirty="0" err="1" smtClean="0"/>
              <a:t>dovoljno</a:t>
            </a:r>
            <a:r>
              <a:rPr lang="hr-HR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7258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 smtClean="0"/>
              <a:t>Radno</a:t>
            </a:r>
            <a:r>
              <a:rPr lang="en-GB" dirty="0" smtClean="0"/>
              <a:t> </a:t>
            </a:r>
            <a:r>
              <a:rPr lang="en-GB" dirty="0" err="1" smtClean="0"/>
              <a:t>opterećenje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vremenski</a:t>
            </a:r>
            <a:r>
              <a:rPr lang="en-GB" dirty="0" smtClean="0"/>
              <a:t> </a:t>
            </a:r>
            <a:r>
              <a:rPr lang="en-GB" dirty="0" err="1" smtClean="0"/>
              <a:t>pritisak</a:t>
            </a:r>
            <a:endParaRPr lang="en-GB" dirty="0" smtClean="0"/>
          </a:p>
          <a:p>
            <a:r>
              <a:rPr lang="hr-HR" dirty="0" smtClean="0"/>
              <a:t>(NE)</a:t>
            </a:r>
            <a:r>
              <a:rPr lang="en-GB" dirty="0" err="1" smtClean="0"/>
              <a:t>Odgovarajuće</a:t>
            </a:r>
            <a:r>
              <a:rPr lang="en-GB" dirty="0" smtClean="0"/>
              <a:t> </a:t>
            </a:r>
            <a:r>
              <a:rPr lang="en-GB" dirty="0" err="1" smtClean="0"/>
              <a:t>financiranje</a:t>
            </a:r>
            <a:r>
              <a:rPr lang="en-GB" dirty="0" smtClean="0"/>
              <a:t> u </a:t>
            </a:r>
            <a:r>
              <a:rPr lang="en-GB" dirty="0" err="1" smtClean="0"/>
              <a:t>pravosuđu</a:t>
            </a:r>
            <a:endParaRPr lang="en-GB" dirty="0" smtClean="0"/>
          </a:p>
          <a:p>
            <a:r>
              <a:rPr lang="en-GB" dirty="0" err="1" smtClean="0"/>
              <a:t>Političko</a:t>
            </a:r>
            <a:r>
              <a:rPr lang="en-GB" dirty="0" smtClean="0"/>
              <a:t>, </a:t>
            </a:r>
            <a:r>
              <a:rPr lang="en-GB" dirty="0" err="1" smtClean="0"/>
              <a:t>ekonomsko</a:t>
            </a:r>
            <a:r>
              <a:rPr lang="en-GB" dirty="0" smtClean="0"/>
              <a:t>, </a:t>
            </a:r>
            <a:r>
              <a:rPr lang="en-GB" dirty="0" err="1" smtClean="0"/>
              <a:t>hijerarhijsko</a:t>
            </a:r>
            <a:r>
              <a:rPr lang="en-GB" dirty="0" smtClean="0"/>
              <a:t>  </a:t>
            </a:r>
            <a:r>
              <a:rPr lang="en-GB" dirty="0" err="1" smtClean="0"/>
              <a:t>uplitanje</a:t>
            </a:r>
            <a:endParaRPr lang="en-GB" dirty="0" smtClean="0"/>
          </a:p>
          <a:p>
            <a:r>
              <a:rPr lang="en-GB" dirty="0" err="1" smtClean="0"/>
              <a:t>Osobna</a:t>
            </a:r>
            <a:r>
              <a:rPr lang="en-GB" dirty="0" smtClean="0"/>
              <a:t> </a:t>
            </a:r>
            <a:r>
              <a:rPr lang="en-GB" dirty="0" err="1" smtClean="0"/>
              <a:t>sigurnost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prijetnje</a:t>
            </a:r>
            <a:endParaRPr lang="en-GB" dirty="0" smtClean="0"/>
          </a:p>
          <a:p>
            <a:r>
              <a:rPr lang="en-GB" dirty="0" err="1" smtClean="0"/>
              <a:t>Globalni</a:t>
            </a:r>
            <a:r>
              <a:rPr lang="en-GB" dirty="0" smtClean="0"/>
              <a:t> </a:t>
            </a:r>
            <a:r>
              <a:rPr lang="en-GB" dirty="0" err="1" smtClean="0"/>
              <a:t>sukobi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društvene</a:t>
            </a:r>
            <a:r>
              <a:rPr lang="en-GB" dirty="0" smtClean="0"/>
              <a:t> </a:t>
            </a:r>
            <a:r>
              <a:rPr lang="en-GB" dirty="0" err="1" smtClean="0"/>
              <a:t>napetosti</a:t>
            </a:r>
            <a:endParaRPr lang="en-GB" dirty="0" smtClean="0"/>
          </a:p>
          <a:p>
            <a:r>
              <a:rPr lang="en-GB" dirty="0" err="1" smtClean="0"/>
              <a:t>Izloženost</a:t>
            </a:r>
            <a:r>
              <a:rPr lang="en-GB" dirty="0" smtClean="0"/>
              <a:t> </a:t>
            </a:r>
            <a:r>
              <a:rPr lang="en-GB" dirty="0" err="1" smtClean="0"/>
              <a:t>traumatičnim</a:t>
            </a:r>
            <a:r>
              <a:rPr lang="en-GB" dirty="0" smtClean="0"/>
              <a:t> </a:t>
            </a:r>
            <a:r>
              <a:rPr lang="en-GB" dirty="0" err="1" smtClean="0"/>
              <a:t>materijalima</a:t>
            </a:r>
            <a:endParaRPr lang="en-GB" dirty="0" smtClean="0"/>
          </a:p>
          <a:p>
            <a:r>
              <a:rPr lang="en-GB" dirty="0" err="1" smtClean="0"/>
              <a:t>Zahtjev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prilagodbom</a:t>
            </a:r>
            <a:r>
              <a:rPr lang="en-GB" dirty="0" smtClean="0"/>
              <a:t> </a:t>
            </a:r>
            <a:r>
              <a:rPr lang="en-GB" dirty="0" err="1" smtClean="0"/>
              <a:t>novim</a:t>
            </a:r>
            <a:r>
              <a:rPr lang="en-GB" dirty="0" smtClean="0"/>
              <a:t> </a:t>
            </a:r>
            <a:r>
              <a:rPr lang="en-GB" dirty="0" err="1" smtClean="0"/>
              <a:t>tehnologijama</a:t>
            </a:r>
            <a:r>
              <a:rPr lang="en-GB" dirty="0" smtClean="0"/>
              <a:t>, </a:t>
            </a:r>
            <a:r>
              <a:rPr lang="en-GB" dirty="0" err="1" smtClean="0"/>
              <a:t>uključujući</a:t>
            </a:r>
            <a:r>
              <a:rPr lang="en-GB" dirty="0" smtClean="0"/>
              <a:t> </a:t>
            </a:r>
            <a:r>
              <a:rPr lang="en-GB" dirty="0" err="1" smtClean="0"/>
              <a:t>umjetnu</a:t>
            </a:r>
            <a:r>
              <a:rPr lang="en-GB" dirty="0" smtClean="0"/>
              <a:t> </a:t>
            </a:r>
            <a:r>
              <a:rPr lang="en-GB" dirty="0" err="1" smtClean="0"/>
              <a:t>inteligenciju</a:t>
            </a:r>
            <a:endParaRPr lang="en-GB" dirty="0" smtClean="0"/>
          </a:p>
          <a:p>
            <a:r>
              <a:rPr lang="en-GB" dirty="0" err="1" smtClean="0"/>
              <a:t>Društveni</a:t>
            </a:r>
            <a:r>
              <a:rPr lang="en-GB" dirty="0" smtClean="0"/>
              <a:t> </a:t>
            </a:r>
            <a:r>
              <a:rPr lang="en-GB" dirty="0" err="1" smtClean="0"/>
              <a:t>mediji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mediji</a:t>
            </a:r>
            <a:r>
              <a:rPr lang="en-GB" dirty="0" smtClean="0"/>
              <a:t> </a:t>
            </a:r>
            <a:r>
              <a:rPr lang="en-GB" dirty="0" err="1" smtClean="0"/>
              <a:t>općenito</a:t>
            </a:r>
            <a:endParaRPr lang="en-GB" dirty="0" smtClean="0"/>
          </a:p>
          <a:p>
            <a:r>
              <a:rPr lang="en-GB" dirty="0" err="1" smtClean="0"/>
              <a:t>Nepravednost</a:t>
            </a:r>
            <a:r>
              <a:rPr lang="en-GB" dirty="0" smtClean="0"/>
              <a:t> u </a:t>
            </a:r>
            <a:r>
              <a:rPr lang="en-GB" dirty="0" err="1" smtClean="0"/>
              <a:t>razvoju</a:t>
            </a:r>
            <a:r>
              <a:rPr lang="en-GB" dirty="0" smtClean="0"/>
              <a:t> </a:t>
            </a:r>
            <a:r>
              <a:rPr lang="en-GB" dirty="0" err="1" smtClean="0"/>
              <a:t>karijere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5454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Što učiniti?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err="1" smtClean="0"/>
              <a:t>Inzistirajte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pozitivnoj</a:t>
            </a:r>
            <a:r>
              <a:rPr lang="en-GB" dirty="0" smtClean="0"/>
              <a:t> </a:t>
            </a:r>
            <a:r>
              <a:rPr lang="en-GB" dirty="0" err="1" smtClean="0"/>
              <a:t>strani</a:t>
            </a:r>
            <a:r>
              <a:rPr lang="en-GB" dirty="0" smtClean="0"/>
              <a:t> </a:t>
            </a:r>
            <a:r>
              <a:rPr lang="en-GB" dirty="0" err="1" smtClean="0"/>
              <a:t>profesije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Anketa</a:t>
            </a:r>
            <a:r>
              <a:rPr lang="en-GB" dirty="0" smtClean="0"/>
              <a:t> CCJE-a:</a:t>
            </a:r>
            <a:r>
              <a:rPr lang="hr-HR" dirty="0" smtClean="0"/>
              <a:t>/ u pripremi Mišljenja broj 28/</a:t>
            </a:r>
            <a:endParaRPr lang="en-GB" dirty="0" smtClean="0"/>
          </a:p>
          <a:p>
            <a:r>
              <a:rPr lang="en-GB" dirty="0" err="1" smtClean="0"/>
              <a:t>smislenost</a:t>
            </a:r>
            <a:r>
              <a:rPr lang="en-GB" dirty="0" smtClean="0"/>
              <a:t> </a:t>
            </a:r>
            <a:r>
              <a:rPr lang="en-GB" dirty="0" err="1" smtClean="0"/>
              <a:t>rada</a:t>
            </a:r>
            <a:r>
              <a:rPr lang="en-GB" dirty="0" smtClean="0"/>
              <a:t>,</a:t>
            </a:r>
          </a:p>
          <a:p>
            <a:r>
              <a:rPr lang="en-GB" dirty="0" err="1" smtClean="0"/>
              <a:t>zadovoljstvo</a:t>
            </a:r>
            <a:r>
              <a:rPr lang="en-GB" dirty="0" smtClean="0"/>
              <a:t> </a:t>
            </a:r>
            <a:r>
              <a:rPr lang="en-GB" dirty="0" err="1" smtClean="0"/>
              <a:t>koje</a:t>
            </a:r>
            <a:r>
              <a:rPr lang="en-GB" dirty="0" smtClean="0"/>
              <a:t> </a:t>
            </a:r>
            <a:r>
              <a:rPr lang="en-GB" dirty="0" err="1" smtClean="0"/>
              <a:t>proizlazi</a:t>
            </a:r>
            <a:r>
              <a:rPr lang="en-GB" dirty="0" smtClean="0"/>
              <a:t> </a:t>
            </a:r>
            <a:r>
              <a:rPr lang="en-GB" dirty="0" err="1" smtClean="0"/>
              <a:t>iz</a:t>
            </a:r>
            <a:r>
              <a:rPr lang="en-GB" dirty="0" smtClean="0"/>
              <a:t> </a:t>
            </a:r>
            <a:r>
              <a:rPr lang="en-GB" dirty="0" err="1" smtClean="0"/>
              <a:t>javne</a:t>
            </a:r>
            <a:r>
              <a:rPr lang="hr-HR" dirty="0"/>
              <a:t> </a:t>
            </a:r>
            <a:r>
              <a:rPr lang="hr-HR" dirty="0" smtClean="0"/>
              <a:t>dužnosti</a:t>
            </a:r>
            <a:r>
              <a:rPr lang="en-GB" dirty="0" smtClean="0"/>
              <a:t>,</a:t>
            </a:r>
          </a:p>
          <a:p>
            <a:r>
              <a:rPr lang="en-GB" dirty="0" err="1" smtClean="0"/>
              <a:t>poštivanje</a:t>
            </a:r>
            <a:r>
              <a:rPr lang="en-GB" dirty="0" smtClean="0"/>
              <a:t> </a:t>
            </a:r>
            <a:r>
              <a:rPr lang="en-GB" dirty="0" err="1" smtClean="0"/>
              <a:t>vladavine</a:t>
            </a:r>
            <a:r>
              <a:rPr lang="en-GB" dirty="0" smtClean="0"/>
              <a:t> </a:t>
            </a:r>
            <a:r>
              <a:rPr lang="en-GB" dirty="0" err="1" smtClean="0"/>
              <a:t>prava</a:t>
            </a:r>
            <a:r>
              <a:rPr lang="en-GB" dirty="0" smtClean="0"/>
              <a:t>,</a:t>
            </a:r>
          </a:p>
          <a:p>
            <a:r>
              <a:rPr lang="en-GB" dirty="0" err="1" smtClean="0"/>
              <a:t>autonomija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neovisnost</a:t>
            </a:r>
            <a:r>
              <a:rPr lang="en-GB" dirty="0" smtClean="0"/>
              <a:t> u </a:t>
            </a:r>
            <a:r>
              <a:rPr lang="en-GB" dirty="0" err="1" smtClean="0"/>
              <a:t>donošenju</a:t>
            </a:r>
            <a:r>
              <a:rPr lang="en-GB" dirty="0" smtClean="0"/>
              <a:t> </a:t>
            </a:r>
            <a:r>
              <a:rPr lang="en-GB" dirty="0" err="1" smtClean="0"/>
              <a:t>odluka</a:t>
            </a:r>
            <a:r>
              <a:rPr lang="en-GB" dirty="0" smtClean="0"/>
              <a:t>,</a:t>
            </a:r>
          </a:p>
          <a:p>
            <a:r>
              <a:rPr lang="en-GB" dirty="0" err="1" smtClean="0"/>
              <a:t>izloženost</a:t>
            </a:r>
            <a:r>
              <a:rPr lang="en-GB" dirty="0" smtClean="0"/>
              <a:t> </a:t>
            </a:r>
            <a:r>
              <a:rPr lang="en-GB" dirty="0" err="1" smtClean="0"/>
              <a:t>intelektualno</a:t>
            </a:r>
            <a:r>
              <a:rPr lang="en-GB" dirty="0" smtClean="0"/>
              <a:t> </a:t>
            </a:r>
            <a:r>
              <a:rPr lang="en-GB" dirty="0" err="1" smtClean="0"/>
              <a:t>stimulirajućem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izazovnom</a:t>
            </a:r>
            <a:r>
              <a:rPr lang="en-GB" dirty="0" smtClean="0"/>
              <a:t> </a:t>
            </a:r>
            <a:r>
              <a:rPr lang="en-GB" dirty="0" err="1" smtClean="0"/>
              <a:t>radu</a:t>
            </a:r>
            <a:r>
              <a:rPr lang="en-GB" dirty="0" smtClean="0"/>
              <a:t>,</a:t>
            </a:r>
          </a:p>
          <a:p>
            <a:r>
              <a:rPr lang="en-GB" dirty="0" err="1" smtClean="0"/>
              <a:t>profesionalni</a:t>
            </a:r>
            <a:r>
              <a:rPr lang="en-GB" dirty="0" smtClean="0"/>
              <a:t> </a:t>
            </a:r>
            <a:r>
              <a:rPr lang="hr-HR" dirty="0" smtClean="0"/>
              <a:t>napredak</a:t>
            </a:r>
            <a:r>
              <a:rPr lang="en-GB" dirty="0" smtClean="0"/>
              <a:t>,</a:t>
            </a:r>
          </a:p>
          <a:p>
            <a:r>
              <a:rPr lang="en-GB" dirty="0" err="1" smtClean="0"/>
              <a:t>sigurnost</a:t>
            </a:r>
            <a:r>
              <a:rPr lang="en-GB" dirty="0" smtClean="0"/>
              <a:t> </a:t>
            </a:r>
            <a:r>
              <a:rPr lang="en-GB" dirty="0" err="1" smtClean="0"/>
              <a:t>karijere</a:t>
            </a:r>
            <a:r>
              <a:rPr lang="en-GB" dirty="0" smtClean="0"/>
              <a:t>,</a:t>
            </a:r>
          </a:p>
          <a:p>
            <a:r>
              <a:rPr lang="en-GB" dirty="0" err="1" smtClean="0"/>
              <a:t>priznanje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poštovanje</a:t>
            </a:r>
            <a:r>
              <a:rPr lang="en-GB" dirty="0" smtClean="0"/>
              <a:t>,</a:t>
            </a:r>
          </a:p>
          <a:p>
            <a:r>
              <a:rPr lang="en-GB" dirty="0" err="1" smtClean="0"/>
              <a:t>biti</a:t>
            </a:r>
            <a:r>
              <a:rPr lang="en-GB" dirty="0" smtClean="0"/>
              <a:t> </a:t>
            </a:r>
            <a:r>
              <a:rPr lang="en-GB" dirty="0" err="1" smtClean="0"/>
              <a:t>dio</a:t>
            </a:r>
            <a:r>
              <a:rPr lang="en-GB" dirty="0" smtClean="0"/>
              <a:t> </a:t>
            </a:r>
            <a:r>
              <a:rPr lang="en-GB" dirty="0" err="1" smtClean="0"/>
              <a:t>pravosudne</a:t>
            </a:r>
            <a:r>
              <a:rPr lang="en-GB" dirty="0" smtClean="0"/>
              <a:t> </a:t>
            </a:r>
            <a:r>
              <a:rPr lang="en-GB" dirty="0" err="1" smtClean="0"/>
              <a:t>zajednice</a:t>
            </a:r>
            <a:r>
              <a:rPr lang="en-GB" dirty="0" smtClean="0"/>
              <a:t> </a:t>
            </a:r>
            <a:r>
              <a:rPr lang="en-GB" dirty="0" err="1" smtClean="0"/>
              <a:t>koja</a:t>
            </a:r>
            <a:r>
              <a:rPr lang="en-GB" dirty="0" smtClean="0"/>
              <a:t> </a:t>
            </a:r>
            <a:r>
              <a:rPr lang="en-GB" dirty="0" err="1" smtClean="0"/>
              <a:t>nudi</a:t>
            </a:r>
            <a:r>
              <a:rPr lang="en-GB" dirty="0" smtClean="0"/>
              <a:t> </a:t>
            </a:r>
            <a:r>
              <a:rPr lang="en-GB" dirty="0" err="1" smtClean="0"/>
              <a:t>kolegijalnost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podršku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75215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Izvorno</a:t>
            </a:r>
            <a:r>
              <a:rPr lang="en-US" dirty="0" smtClean="0"/>
              <a:t> </a:t>
            </a:r>
            <a:r>
              <a:rPr lang="en-US" dirty="0" err="1" smtClean="0"/>
              <a:t>mišljenje</a:t>
            </a:r>
            <a:r>
              <a:rPr lang="en-US" dirty="0" smtClean="0"/>
              <a:t> </a:t>
            </a:r>
            <a:r>
              <a:rPr lang="en-US" dirty="0" err="1" smtClean="0"/>
              <a:t>nosi</a:t>
            </a:r>
            <a:r>
              <a:rPr lang="en-US" dirty="0" smtClean="0"/>
              <a:t> </a:t>
            </a:r>
            <a:r>
              <a:rPr lang="en-US" dirty="0" err="1" smtClean="0"/>
              <a:t>naslov</a:t>
            </a:r>
            <a:r>
              <a:rPr lang="en-US" dirty="0" smtClean="0"/>
              <a:t> “ CCJE Opinion No. 28 (2025) on the importance of judicial well-being for the delivery of justice „</a:t>
            </a:r>
            <a:endParaRPr lang="hr-HR" dirty="0"/>
          </a:p>
          <a:p>
            <a:r>
              <a:rPr lang="hr-HR" dirty="0" smtClean="0"/>
              <a:t>Ovo Mišljenje nije prvi napor sudaca na međunarodnoj razini da se podigne svijest o tome da napori države usmjereni ka dobrobiti sudca nisu uzaludni, nisu napori bačeni u vjetar, već da oni imaju bitne i ključne implikacije na uredno i pravilno funkcioniranje sudbene vlasti.</a:t>
            </a:r>
          </a:p>
          <a:p>
            <a:endParaRPr lang="hr-HR" dirty="0" smtClean="0"/>
          </a:p>
          <a:p>
            <a:r>
              <a:rPr lang="hr-HR" dirty="0" smtClean="0"/>
              <a:t>Prvi napor je tzv. </a:t>
            </a:r>
            <a:r>
              <a:rPr lang="hr-HR" dirty="0" err="1" smtClean="0"/>
              <a:t>Narauska</a:t>
            </a:r>
            <a:r>
              <a:rPr lang="hr-HR" dirty="0" smtClean="0"/>
              <a:t>  deklaracija o dobrobiti sudaca („Nauru </a:t>
            </a:r>
            <a:r>
              <a:rPr lang="hr-HR" dirty="0" err="1" smtClean="0"/>
              <a:t>Declaration</a:t>
            </a:r>
            <a:r>
              <a:rPr lang="hr-HR" dirty="0" smtClean="0"/>
              <a:t> on </a:t>
            </a:r>
            <a:r>
              <a:rPr lang="hr-HR" dirty="0" err="1" smtClean="0"/>
              <a:t>Judicial</a:t>
            </a:r>
            <a:r>
              <a:rPr lang="hr-HR" dirty="0" smtClean="0"/>
              <a:t> </a:t>
            </a:r>
            <a:r>
              <a:rPr lang="hr-HR" dirty="0" err="1" smtClean="0"/>
              <a:t>Well-being</a:t>
            </a:r>
            <a:r>
              <a:rPr lang="hr-HR" dirty="0" smtClean="0"/>
              <a:t>“) donesena 26. srpnja 2024.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38750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CCJE </a:t>
            </a:r>
            <a:r>
              <a:rPr lang="en-GB" dirty="0" err="1" smtClean="0"/>
              <a:t>polazi</a:t>
            </a:r>
            <a:r>
              <a:rPr lang="en-GB" dirty="0" smtClean="0"/>
              <a:t> od toga da </a:t>
            </a:r>
          </a:p>
          <a:p>
            <a:r>
              <a:rPr lang="en-GB" dirty="0" smtClean="0"/>
              <a:t>- je </a:t>
            </a:r>
            <a:r>
              <a:rPr lang="en-GB" dirty="0" err="1" smtClean="0"/>
              <a:t>temeljna</a:t>
            </a:r>
            <a:r>
              <a:rPr lang="en-GB" dirty="0" smtClean="0"/>
              <a:t>  </a:t>
            </a:r>
            <a:r>
              <a:rPr lang="en-GB" dirty="0" err="1" smtClean="0"/>
              <a:t>dužnosti</a:t>
            </a:r>
            <a:r>
              <a:rPr lang="en-GB" dirty="0" smtClean="0"/>
              <a:t> </a:t>
            </a:r>
            <a:r>
              <a:rPr lang="en-GB" dirty="0" err="1" smtClean="0"/>
              <a:t>suca</a:t>
            </a:r>
            <a:r>
              <a:rPr lang="en-GB" dirty="0" smtClean="0"/>
              <a:t>  </a:t>
            </a:r>
            <a:r>
              <a:rPr lang="en-GB" dirty="0" err="1" smtClean="0"/>
              <a:t>biti</a:t>
            </a:r>
            <a:r>
              <a:rPr lang="en-GB" dirty="0" smtClean="0"/>
              <a:t>  </a:t>
            </a:r>
            <a:r>
              <a:rPr lang="en-GB" dirty="0" err="1" smtClean="0"/>
              <a:t>čuvara</a:t>
            </a:r>
            <a:r>
              <a:rPr lang="en-GB" dirty="0" smtClean="0"/>
              <a:t> </a:t>
            </a:r>
            <a:r>
              <a:rPr lang="en-GB" dirty="0" err="1" smtClean="0"/>
              <a:t>vladavine</a:t>
            </a:r>
            <a:r>
              <a:rPr lang="en-GB" dirty="0" smtClean="0"/>
              <a:t> </a:t>
            </a:r>
            <a:r>
              <a:rPr lang="en-GB" dirty="0" err="1" smtClean="0"/>
              <a:t>prava</a:t>
            </a:r>
            <a:r>
              <a:rPr lang="en-GB" dirty="0" smtClean="0"/>
              <a:t>.</a:t>
            </a:r>
          </a:p>
          <a:p>
            <a:r>
              <a:rPr lang="en-GB" dirty="0" smtClean="0"/>
              <a:t>-  </a:t>
            </a:r>
            <a:r>
              <a:rPr lang="en-GB" dirty="0" err="1" smtClean="0"/>
              <a:t>posljednjih</a:t>
            </a:r>
            <a:r>
              <a:rPr lang="en-GB" dirty="0" smtClean="0"/>
              <a:t> se </a:t>
            </a:r>
            <a:r>
              <a:rPr lang="en-GB" dirty="0" err="1" smtClean="0"/>
              <a:t>godina</a:t>
            </a:r>
            <a:r>
              <a:rPr lang="en-GB" dirty="0" smtClean="0"/>
              <a:t> </a:t>
            </a:r>
            <a:r>
              <a:rPr lang="en-GB" dirty="0" err="1" smtClean="0"/>
              <a:t>sudstvo</a:t>
            </a:r>
            <a:r>
              <a:rPr lang="en-GB" dirty="0" smtClean="0"/>
              <a:t> </a:t>
            </a:r>
            <a:r>
              <a:rPr lang="en-GB" dirty="0" err="1" smtClean="0"/>
              <a:t>suočava</a:t>
            </a:r>
            <a:r>
              <a:rPr lang="en-GB" dirty="0" smtClean="0"/>
              <a:t> s </a:t>
            </a:r>
            <a:r>
              <a:rPr lang="en-GB" dirty="0" err="1" smtClean="0"/>
              <a:t>ozbiljnim</a:t>
            </a:r>
            <a:r>
              <a:rPr lang="en-GB" dirty="0" smtClean="0"/>
              <a:t> </a:t>
            </a:r>
            <a:r>
              <a:rPr lang="en-GB" dirty="0" err="1" smtClean="0"/>
              <a:t>izazovima</a:t>
            </a:r>
            <a:r>
              <a:rPr lang="en-GB" dirty="0" smtClean="0"/>
              <a:t> </a:t>
            </a:r>
            <a:r>
              <a:rPr lang="en-GB" dirty="0" err="1" smtClean="0"/>
              <a:t>koji</a:t>
            </a:r>
            <a:r>
              <a:rPr lang="en-GB" dirty="0" smtClean="0"/>
              <a:t> </a:t>
            </a:r>
            <a:r>
              <a:rPr lang="en-GB" dirty="0" err="1" smtClean="0"/>
              <a:t>ugrožavaju</a:t>
            </a:r>
            <a:r>
              <a:rPr lang="en-GB" dirty="0" smtClean="0"/>
              <a:t> </a:t>
            </a:r>
            <a:r>
              <a:rPr lang="en-GB" dirty="0" err="1" smtClean="0"/>
              <a:t>prethodno</a:t>
            </a:r>
            <a:r>
              <a:rPr lang="en-GB" dirty="0" smtClean="0"/>
              <a:t> </a:t>
            </a:r>
            <a:r>
              <a:rPr lang="en-GB" dirty="0" err="1" smtClean="0"/>
              <a:t>navedena</a:t>
            </a:r>
            <a:r>
              <a:rPr lang="en-GB" dirty="0" smtClean="0"/>
              <a:t> </a:t>
            </a:r>
            <a:r>
              <a:rPr lang="en-GB" dirty="0" err="1" smtClean="0"/>
              <a:t>temeljna</a:t>
            </a:r>
            <a:r>
              <a:rPr lang="en-GB" dirty="0" smtClean="0"/>
              <a:t> </a:t>
            </a:r>
            <a:r>
              <a:rPr lang="en-GB" dirty="0" err="1" smtClean="0"/>
              <a:t>načela</a:t>
            </a:r>
            <a:r>
              <a:rPr lang="en-GB" dirty="0" smtClean="0"/>
              <a:t>. </a:t>
            </a:r>
            <a:endParaRPr lang="hr-HR" dirty="0" smtClean="0"/>
          </a:p>
          <a:p>
            <a:r>
              <a:rPr lang="en-GB" dirty="0" err="1" smtClean="0"/>
              <a:t>Pandemija</a:t>
            </a:r>
            <a:r>
              <a:rPr lang="en-GB" dirty="0" smtClean="0"/>
              <a:t> </a:t>
            </a:r>
            <a:r>
              <a:rPr lang="en-GB" dirty="0" err="1" smtClean="0"/>
              <a:t>bolesti</a:t>
            </a:r>
            <a:r>
              <a:rPr lang="en-GB" dirty="0" smtClean="0"/>
              <a:t> COVID-19, </a:t>
            </a:r>
            <a:endParaRPr lang="hr-HR" dirty="0" smtClean="0"/>
          </a:p>
          <a:p>
            <a:r>
              <a:rPr lang="hr-HR" dirty="0"/>
              <a:t>S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veća</a:t>
            </a:r>
            <a:r>
              <a:rPr lang="en-GB" dirty="0" smtClean="0"/>
              <a:t> </a:t>
            </a:r>
            <a:r>
              <a:rPr lang="en-GB" dirty="0" err="1" smtClean="0"/>
              <a:t>demokratska</a:t>
            </a:r>
            <a:r>
              <a:rPr lang="en-GB" dirty="0" smtClean="0"/>
              <a:t> </a:t>
            </a:r>
            <a:r>
              <a:rPr lang="en-GB" dirty="0" err="1" smtClean="0"/>
              <a:t>nestabilnost</a:t>
            </a:r>
            <a:r>
              <a:rPr lang="en-GB" dirty="0" smtClean="0"/>
              <a:t>, </a:t>
            </a:r>
            <a:endParaRPr lang="hr-HR" dirty="0" smtClean="0"/>
          </a:p>
          <a:p>
            <a:r>
              <a:rPr lang="hr-HR" dirty="0"/>
              <a:t>R</a:t>
            </a:r>
            <a:r>
              <a:rPr lang="en-GB" dirty="0" smtClean="0"/>
              <a:t>at</a:t>
            </a:r>
            <a:r>
              <a:rPr lang="hr-HR" dirty="0" smtClean="0"/>
              <a:t>ovi 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globalni</a:t>
            </a:r>
            <a:r>
              <a:rPr lang="en-GB" dirty="0" smtClean="0"/>
              <a:t> </a:t>
            </a:r>
            <a:r>
              <a:rPr lang="en-GB" dirty="0" err="1" smtClean="0"/>
              <a:t>sukob</a:t>
            </a:r>
            <a:r>
              <a:rPr lang="hr-HR" dirty="0" smtClean="0"/>
              <a:t>i</a:t>
            </a:r>
            <a:r>
              <a:rPr lang="en-GB" dirty="0" smtClean="0"/>
              <a:t> </a:t>
            </a:r>
            <a:endParaRPr lang="hr-HR" dirty="0" smtClean="0"/>
          </a:p>
          <a:p>
            <a:r>
              <a:rPr lang="en-GB" dirty="0" err="1" smtClean="0"/>
              <a:t>Nedostatak</a:t>
            </a:r>
            <a:r>
              <a:rPr lang="en-GB" dirty="0" smtClean="0"/>
              <a:t> </a:t>
            </a:r>
            <a:r>
              <a:rPr lang="en-GB" dirty="0" err="1" smtClean="0"/>
              <a:t>poštovanja</a:t>
            </a:r>
            <a:r>
              <a:rPr lang="en-GB" dirty="0" smtClean="0"/>
              <a:t> </a:t>
            </a:r>
            <a:r>
              <a:rPr lang="en-GB" dirty="0" err="1" smtClean="0"/>
              <a:t>neovisnosti</a:t>
            </a:r>
            <a:r>
              <a:rPr lang="en-GB" dirty="0" smtClean="0"/>
              <a:t> </a:t>
            </a:r>
            <a:r>
              <a:rPr lang="en-GB" dirty="0" err="1" smtClean="0"/>
              <a:t>sudstva</a:t>
            </a:r>
            <a:r>
              <a:rPr lang="en-GB" dirty="0" smtClean="0"/>
              <a:t> od </a:t>
            </a:r>
            <a:r>
              <a:rPr lang="en-GB" dirty="0" err="1" smtClean="0"/>
              <a:t>strane</a:t>
            </a:r>
            <a:r>
              <a:rPr lang="en-GB" dirty="0" smtClean="0"/>
              <a:t> </a:t>
            </a:r>
            <a:r>
              <a:rPr lang="en-GB" dirty="0" err="1" smtClean="0"/>
              <a:t>vlade</a:t>
            </a:r>
            <a:r>
              <a:rPr lang="en-GB" dirty="0" smtClean="0"/>
              <a:t>, </a:t>
            </a:r>
            <a:r>
              <a:rPr lang="en-GB" dirty="0" err="1" smtClean="0"/>
              <a:t>parlamenta</a:t>
            </a:r>
            <a:r>
              <a:rPr lang="en-GB" dirty="0" smtClean="0"/>
              <a:t>, </a:t>
            </a:r>
            <a:r>
              <a:rPr lang="en-GB" dirty="0" err="1" smtClean="0"/>
              <a:t>medija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društvenih</a:t>
            </a:r>
            <a:r>
              <a:rPr lang="en-GB" dirty="0" smtClean="0"/>
              <a:t> </a:t>
            </a:r>
            <a:r>
              <a:rPr lang="en-GB" dirty="0" err="1" smtClean="0"/>
              <a:t>medija</a:t>
            </a:r>
            <a:r>
              <a:rPr lang="en-GB" dirty="0" smtClean="0"/>
              <a:t> </a:t>
            </a:r>
            <a:r>
              <a:rPr lang="en-GB" dirty="0" err="1" smtClean="0"/>
              <a:t>sve</a:t>
            </a:r>
            <a:r>
              <a:rPr lang="en-GB" dirty="0" smtClean="0"/>
              <a:t> je </a:t>
            </a:r>
            <a:r>
              <a:rPr lang="en-GB" dirty="0" err="1" smtClean="0"/>
              <a:t>izraženiji</a:t>
            </a:r>
            <a:r>
              <a:rPr lang="en-GB" dirty="0" smtClean="0"/>
              <a:t> problem.</a:t>
            </a:r>
            <a:endParaRPr lang="hr-HR" dirty="0" smtClean="0"/>
          </a:p>
          <a:p>
            <a:r>
              <a:rPr lang="hr-HR" dirty="0" smtClean="0"/>
              <a:t>Osobna (ne)sigurnost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8105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3600" dirty="0" smtClean="0"/>
              <a:t>CCJE smatra:</a:t>
            </a:r>
          </a:p>
          <a:p>
            <a:r>
              <a:rPr lang="hr-HR" sz="3600" dirty="0" err="1"/>
              <a:t>K</a:t>
            </a:r>
            <a:r>
              <a:rPr lang="en-GB" sz="3600" dirty="0" err="1" smtClean="0"/>
              <a:t>ada</a:t>
            </a:r>
            <a:r>
              <a:rPr lang="en-GB" sz="3600" dirty="0" smtClean="0"/>
              <a:t> </a:t>
            </a:r>
            <a:r>
              <a:rPr lang="en-GB" sz="3600" dirty="0" err="1" smtClean="0"/>
              <a:t>su</a:t>
            </a:r>
            <a:r>
              <a:rPr lang="en-GB" sz="3600" dirty="0" smtClean="0"/>
              <a:t> </a:t>
            </a:r>
            <a:r>
              <a:rPr lang="en-GB" sz="3600" dirty="0" err="1" smtClean="0"/>
              <a:t>suci</a:t>
            </a:r>
            <a:r>
              <a:rPr lang="en-GB" sz="3600" dirty="0" smtClean="0"/>
              <a:t> dobro </a:t>
            </a:r>
            <a:r>
              <a:rPr lang="en-GB" sz="3600" dirty="0" err="1" smtClean="0"/>
              <a:t>i</a:t>
            </a:r>
            <a:r>
              <a:rPr lang="en-GB" sz="3600" dirty="0" smtClean="0"/>
              <a:t> </a:t>
            </a:r>
            <a:r>
              <a:rPr lang="en-GB" sz="3600" dirty="0" err="1" smtClean="0"/>
              <a:t>mogu</a:t>
            </a:r>
            <a:r>
              <a:rPr lang="en-GB" sz="3600" dirty="0" smtClean="0"/>
              <a:t> </a:t>
            </a:r>
            <a:r>
              <a:rPr lang="en-GB" sz="3600" dirty="0" err="1" smtClean="0"/>
              <a:t>funkcionirati</a:t>
            </a:r>
            <a:r>
              <a:rPr lang="en-GB" sz="3600" dirty="0" smtClean="0"/>
              <a:t> u </a:t>
            </a:r>
            <a:r>
              <a:rPr lang="en-GB" sz="3600" dirty="0" err="1" smtClean="0"/>
              <a:t>skladu</a:t>
            </a:r>
            <a:r>
              <a:rPr lang="en-GB" sz="3600" dirty="0" smtClean="0"/>
              <a:t> </a:t>
            </a:r>
            <a:r>
              <a:rPr lang="en-GB" sz="3600" dirty="0" err="1" smtClean="0"/>
              <a:t>sa</a:t>
            </a:r>
            <a:r>
              <a:rPr lang="en-GB" sz="3600" dirty="0" smtClean="0"/>
              <a:t> </a:t>
            </a:r>
            <a:r>
              <a:rPr lang="en-GB" sz="3600" dirty="0" err="1" smtClean="0"/>
              <a:t>svojim</a:t>
            </a:r>
            <a:r>
              <a:rPr lang="en-GB" sz="3600" dirty="0" smtClean="0"/>
              <a:t> </a:t>
            </a:r>
            <a:r>
              <a:rPr lang="en-GB" sz="3600" dirty="0" err="1" smtClean="0"/>
              <a:t>najboljim</a:t>
            </a:r>
            <a:r>
              <a:rPr lang="en-GB" sz="3600" dirty="0" smtClean="0"/>
              <a:t> </a:t>
            </a:r>
            <a:r>
              <a:rPr lang="en-GB" sz="3600" dirty="0" err="1" smtClean="0"/>
              <a:t>mogućnostima</a:t>
            </a:r>
            <a:r>
              <a:rPr lang="en-GB" sz="3600" dirty="0" smtClean="0"/>
              <a:t>, </a:t>
            </a:r>
            <a:r>
              <a:rPr lang="en-GB" sz="3600" dirty="0" err="1" smtClean="0"/>
              <a:t>sudstvo</a:t>
            </a:r>
            <a:r>
              <a:rPr lang="en-GB" sz="3600" dirty="0" smtClean="0"/>
              <a:t> se </a:t>
            </a:r>
            <a:r>
              <a:rPr lang="en-GB" sz="3600" dirty="0" err="1" smtClean="0"/>
              <a:t>doživljava</a:t>
            </a:r>
            <a:r>
              <a:rPr lang="en-GB" sz="3600" dirty="0" smtClean="0"/>
              <a:t> </a:t>
            </a:r>
            <a:r>
              <a:rPr lang="en-GB" sz="3600" dirty="0" err="1" smtClean="0"/>
              <a:t>kao</a:t>
            </a:r>
            <a:r>
              <a:rPr lang="en-GB" sz="3600" dirty="0" smtClean="0"/>
              <a:t> </a:t>
            </a:r>
            <a:r>
              <a:rPr lang="en-GB" sz="3600" dirty="0" err="1" smtClean="0"/>
              <a:t>sposobno</a:t>
            </a:r>
            <a:r>
              <a:rPr lang="en-GB" sz="3600" dirty="0" smtClean="0"/>
              <a:t> </a:t>
            </a:r>
            <a:r>
              <a:rPr lang="en-GB" sz="3600" dirty="0" err="1" smtClean="0"/>
              <a:t>i</a:t>
            </a:r>
            <a:r>
              <a:rPr lang="en-GB" sz="3600" dirty="0" smtClean="0"/>
              <a:t> </a:t>
            </a:r>
            <a:r>
              <a:rPr lang="en-GB" sz="3600" dirty="0" err="1" smtClean="0"/>
              <a:t>pošteno</a:t>
            </a:r>
            <a:r>
              <a:rPr lang="en-GB" sz="3600" dirty="0" smtClean="0"/>
              <a:t>, </a:t>
            </a:r>
            <a:r>
              <a:rPr lang="en-GB" sz="3600" dirty="0" err="1" smtClean="0"/>
              <a:t>što</a:t>
            </a:r>
            <a:r>
              <a:rPr lang="en-GB" sz="3600" dirty="0" smtClean="0"/>
              <a:t> </a:t>
            </a:r>
            <a:r>
              <a:rPr lang="en-GB" sz="3600" dirty="0" err="1" smtClean="0"/>
              <a:t>pak</a:t>
            </a:r>
            <a:r>
              <a:rPr lang="en-GB" sz="3600" dirty="0" smtClean="0"/>
              <a:t> </a:t>
            </a:r>
            <a:r>
              <a:rPr lang="en-GB" sz="3600" dirty="0" err="1" smtClean="0"/>
              <a:t>jača</a:t>
            </a:r>
            <a:r>
              <a:rPr lang="en-GB" sz="3600" dirty="0" smtClean="0"/>
              <a:t> </a:t>
            </a:r>
            <a:r>
              <a:rPr lang="en-GB" sz="3600" dirty="0" err="1" smtClean="0"/>
              <a:t>povjerenje</a:t>
            </a:r>
            <a:r>
              <a:rPr lang="en-GB" sz="3600" dirty="0" smtClean="0"/>
              <a:t> </a:t>
            </a:r>
            <a:r>
              <a:rPr lang="en-GB" sz="3600" dirty="0" err="1" smtClean="0"/>
              <a:t>javnosti</a:t>
            </a:r>
            <a:r>
              <a:rPr lang="en-GB" sz="3600" dirty="0" smtClean="0"/>
              <a:t> u </a:t>
            </a:r>
            <a:r>
              <a:rPr lang="en-GB" sz="3600" dirty="0" err="1" smtClean="0"/>
              <a:t>pravosuđe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33359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Definicija sudačke dobrobiti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3600" dirty="0" err="1"/>
              <a:t>S</a:t>
            </a:r>
            <a:r>
              <a:rPr lang="en-GB" sz="3600" dirty="0" err="1" smtClean="0"/>
              <a:t>udačkom</a:t>
            </a:r>
            <a:r>
              <a:rPr lang="en-GB" sz="3600" dirty="0" smtClean="0"/>
              <a:t> </a:t>
            </a:r>
            <a:r>
              <a:rPr lang="en-GB" sz="3600" dirty="0" err="1" smtClean="0"/>
              <a:t>dobrobiti</a:t>
            </a:r>
            <a:r>
              <a:rPr lang="en-GB" sz="3600" dirty="0" smtClean="0"/>
              <a:t> </a:t>
            </a:r>
            <a:r>
              <a:rPr lang="en-GB" sz="3600" dirty="0" err="1" smtClean="0"/>
              <a:t>smatra</a:t>
            </a:r>
            <a:r>
              <a:rPr lang="en-GB" sz="3600" dirty="0" smtClean="0"/>
              <a:t> se </a:t>
            </a:r>
            <a:r>
              <a:rPr lang="en-GB" sz="3600" dirty="0" err="1" smtClean="0"/>
              <a:t>trajan</a:t>
            </a:r>
            <a:r>
              <a:rPr lang="en-GB" sz="3600" dirty="0" smtClean="0"/>
              <a:t> </a:t>
            </a:r>
            <a:r>
              <a:rPr lang="en-GB" sz="3600" dirty="0" err="1" smtClean="0"/>
              <a:t>proces</a:t>
            </a:r>
            <a:r>
              <a:rPr lang="en-GB" sz="3600" dirty="0" smtClean="0"/>
              <a:t> </a:t>
            </a:r>
            <a:r>
              <a:rPr lang="en-GB" sz="3600" dirty="0" err="1" smtClean="0"/>
              <a:t>koji</a:t>
            </a:r>
            <a:r>
              <a:rPr lang="en-GB" sz="3600" dirty="0" smtClean="0"/>
              <a:t> </a:t>
            </a:r>
            <a:r>
              <a:rPr lang="en-GB" sz="3600" dirty="0" err="1" smtClean="0"/>
              <a:t>sucima</a:t>
            </a:r>
            <a:r>
              <a:rPr lang="en-GB" sz="3600" dirty="0" smtClean="0"/>
              <a:t> </a:t>
            </a:r>
            <a:r>
              <a:rPr lang="en-GB" sz="3600" dirty="0" err="1" smtClean="0"/>
              <a:t>omogućava</a:t>
            </a:r>
            <a:r>
              <a:rPr lang="en-GB" sz="3600" dirty="0" smtClean="0"/>
              <a:t> </a:t>
            </a:r>
            <a:r>
              <a:rPr lang="hr-HR" sz="3600" dirty="0" smtClean="0"/>
              <a:t>biti</a:t>
            </a:r>
            <a:r>
              <a:rPr lang="en-GB" sz="3600" dirty="0" smtClean="0"/>
              <a:t> </a:t>
            </a:r>
            <a:r>
              <a:rPr lang="en-GB" sz="3600" dirty="0" err="1" smtClean="0"/>
              <a:t>uspješni</a:t>
            </a:r>
            <a:r>
              <a:rPr lang="hr-HR" sz="3600" dirty="0" smtClean="0"/>
              <a:t>ma</a:t>
            </a:r>
            <a:r>
              <a:rPr lang="en-GB" sz="3600" dirty="0" smtClean="0"/>
              <a:t> u </a:t>
            </a:r>
            <a:r>
              <a:rPr lang="en-GB" sz="3600" dirty="0" err="1" smtClean="0"/>
              <a:t>svim</a:t>
            </a:r>
            <a:r>
              <a:rPr lang="en-GB" sz="3600" dirty="0" smtClean="0"/>
              <a:t> </a:t>
            </a:r>
            <a:r>
              <a:rPr lang="en-GB" sz="3600" dirty="0" err="1" smtClean="0"/>
              <a:t>aspektima</a:t>
            </a:r>
            <a:r>
              <a:rPr lang="en-GB" sz="3600" dirty="0" smtClean="0"/>
              <a:t>  </a:t>
            </a:r>
            <a:r>
              <a:rPr lang="en-GB" sz="3600" dirty="0" err="1" smtClean="0"/>
              <a:t>profesionalnog</a:t>
            </a:r>
            <a:r>
              <a:rPr lang="en-GB" sz="3600" dirty="0" smtClean="0"/>
              <a:t> </a:t>
            </a:r>
            <a:r>
              <a:rPr lang="en-GB" sz="3600" dirty="0" err="1" smtClean="0"/>
              <a:t>života</a:t>
            </a:r>
            <a:r>
              <a:rPr lang="en-GB" sz="3600" dirty="0" smtClean="0"/>
              <a:t> </a:t>
            </a:r>
            <a:r>
              <a:rPr lang="en-GB" sz="3600" dirty="0" err="1" smtClean="0"/>
              <a:t>te</a:t>
            </a:r>
            <a:r>
              <a:rPr lang="en-GB" sz="3600" dirty="0" smtClean="0"/>
              <a:t> da u </a:t>
            </a:r>
            <a:r>
              <a:rPr lang="en-GB" sz="3600" dirty="0" err="1" smtClean="0"/>
              <a:t>najmanju</a:t>
            </a:r>
            <a:r>
              <a:rPr lang="en-GB" sz="3600" dirty="0" smtClean="0"/>
              <a:t> </a:t>
            </a:r>
            <a:r>
              <a:rPr lang="en-GB" sz="3600" dirty="0" err="1" smtClean="0"/>
              <a:t>ruku</a:t>
            </a:r>
            <a:r>
              <a:rPr lang="en-GB" sz="3600" dirty="0" smtClean="0"/>
              <a:t> </a:t>
            </a:r>
            <a:r>
              <a:rPr lang="en-GB" sz="3600" dirty="0" err="1" smtClean="0"/>
              <a:t>očuvaju</a:t>
            </a:r>
            <a:r>
              <a:rPr lang="en-GB" sz="3600" dirty="0" smtClean="0"/>
              <a:t> </a:t>
            </a:r>
            <a:r>
              <a:rPr lang="en-GB" sz="3600" dirty="0" err="1" smtClean="0"/>
              <a:t>svoje</a:t>
            </a:r>
            <a:r>
              <a:rPr lang="en-GB" sz="3600" dirty="0" smtClean="0"/>
              <a:t> </a:t>
            </a:r>
            <a:r>
              <a:rPr lang="en-GB" sz="3600" dirty="0" err="1" smtClean="0"/>
              <a:t>tjelesno</a:t>
            </a:r>
            <a:r>
              <a:rPr lang="en-GB" sz="3600" dirty="0" smtClean="0"/>
              <a:t> </a:t>
            </a:r>
            <a:r>
              <a:rPr lang="en-GB" sz="3600" dirty="0" err="1" smtClean="0"/>
              <a:t>i</a:t>
            </a:r>
            <a:r>
              <a:rPr lang="en-GB" sz="3600" dirty="0" smtClean="0"/>
              <a:t> </a:t>
            </a:r>
            <a:r>
              <a:rPr lang="en-GB" sz="3600" dirty="0" err="1" smtClean="0"/>
              <a:t>duševno</a:t>
            </a:r>
            <a:r>
              <a:rPr lang="en-GB" sz="3600" dirty="0" smtClean="0"/>
              <a:t> </a:t>
            </a:r>
            <a:r>
              <a:rPr lang="en-GB" sz="3600" dirty="0" err="1" smtClean="0"/>
              <a:t>zdravlje</a:t>
            </a:r>
            <a:r>
              <a:rPr lang="en-GB" sz="3600" dirty="0" smtClean="0"/>
              <a:t> </a:t>
            </a:r>
            <a:r>
              <a:rPr lang="en-GB" sz="3600" dirty="0" err="1" smtClean="0"/>
              <a:t>koje</a:t>
            </a:r>
            <a:r>
              <a:rPr lang="en-GB" sz="3600" dirty="0" smtClean="0"/>
              <a:t> </a:t>
            </a:r>
            <a:r>
              <a:rPr lang="en-GB" sz="3600" dirty="0" err="1" smtClean="0"/>
              <a:t>im</a:t>
            </a:r>
            <a:r>
              <a:rPr lang="en-GB" sz="3600" dirty="0" smtClean="0"/>
              <a:t> je </a:t>
            </a:r>
            <a:r>
              <a:rPr lang="en-GB" sz="3600" dirty="0" err="1" smtClean="0"/>
              <a:t>potrebno</a:t>
            </a:r>
            <a:r>
              <a:rPr lang="en-GB" sz="3600" dirty="0" smtClean="0"/>
              <a:t> da bi </a:t>
            </a:r>
            <a:r>
              <a:rPr lang="en-GB" sz="3600" dirty="0" err="1" smtClean="0"/>
              <a:t>djelotvorno</a:t>
            </a:r>
            <a:r>
              <a:rPr lang="en-GB" sz="3600" dirty="0" smtClean="0"/>
              <a:t> </a:t>
            </a:r>
            <a:r>
              <a:rPr lang="en-GB" sz="3600" dirty="0" err="1" smtClean="0"/>
              <a:t>i</a:t>
            </a:r>
            <a:r>
              <a:rPr lang="en-GB" sz="3600" dirty="0" smtClean="0"/>
              <a:t> </a:t>
            </a:r>
            <a:r>
              <a:rPr lang="en-GB" sz="3600" dirty="0" err="1" smtClean="0"/>
              <a:t>učinkovito</a:t>
            </a:r>
            <a:r>
              <a:rPr lang="en-GB" sz="3600" dirty="0" smtClean="0"/>
              <a:t> </a:t>
            </a:r>
            <a:r>
              <a:rPr lang="en-GB" sz="3600" dirty="0" err="1" smtClean="0"/>
              <a:t>te</a:t>
            </a:r>
            <a:r>
              <a:rPr lang="en-GB" sz="3600" dirty="0" smtClean="0"/>
              <a:t> </a:t>
            </a:r>
            <a:r>
              <a:rPr lang="en-GB" sz="3600" dirty="0" err="1" smtClean="0"/>
              <a:t>neovisno</a:t>
            </a:r>
            <a:r>
              <a:rPr lang="en-GB" sz="3600" dirty="0" smtClean="0"/>
              <a:t>, </a:t>
            </a:r>
            <a:r>
              <a:rPr lang="en-GB" sz="3600" dirty="0" err="1" smtClean="0"/>
              <a:t>nepristrano</a:t>
            </a:r>
            <a:r>
              <a:rPr lang="en-GB" sz="3600" dirty="0" smtClean="0"/>
              <a:t> </a:t>
            </a:r>
            <a:r>
              <a:rPr lang="en-GB" sz="3600" dirty="0" err="1" smtClean="0"/>
              <a:t>i</a:t>
            </a:r>
            <a:r>
              <a:rPr lang="en-GB" sz="3600" dirty="0" smtClean="0"/>
              <a:t> </a:t>
            </a:r>
            <a:r>
              <a:rPr lang="en-GB" sz="3600" dirty="0" err="1" smtClean="0"/>
              <a:t>pošteno</a:t>
            </a:r>
            <a:r>
              <a:rPr lang="en-GB" sz="3600" dirty="0" smtClean="0"/>
              <a:t> </a:t>
            </a:r>
            <a:r>
              <a:rPr lang="en-GB" sz="3600" dirty="0" err="1" smtClean="0"/>
              <a:t>obnašali</a:t>
            </a:r>
            <a:r>
              <a:rPr lang="en-GB" sz="3600" dirty="0" smtClean="0"/>
              <a:t> </a:t>
            </a:r>
            <a:r>
              <a:rPr lang="en-GB" sz="3600" dirty="0" err="1" smtClean="0"/>
              <a:t>sudačku</a:t>
            </a:r>
            <a:r>
              <a:rPr lang="en-GB" sz="3600" dirty="0" smtClean="0"/>
              <a:t> </a:t>
            </a:r>
            <a:r>
              <a:rPr lang="en-GB" sz="3600" dirty="0" err="1" smtClean="0"/>
              <a:t>dužnost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9635950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Višedimenzionalnost  sudačke dobrobiti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3600" dirty="0" err="1" smtClean="0"/>
              <a:t>Sudačka</a:t>
            </a:r>
            <a:r>
              <a:rPr lang="en-GB" sz="3600" dirty="0" smtClean="0"/>
              <a:t> </a:t>
            </a:r>
            <a:r>
              <a:rPr lang="en-GB" sz="3600" dirty="0" err="1" smtClean="0"/>
              <a:t>dobrobi</a:t>
            </a:r>
            <a:r>
              <a:rPr lang="hr-HR" sz="3600" dirty="0" smtClean="0"/>
              <a:t>t </a:t>
            </a:r>
            <a:r>
              <a:rPr lang="en-GB" sz="3600" dirty="0" smtClean="0"/>
              <a:t> </a:t>
            </a:r>
            <a:r>
              <a:rPr lang="en-GB" sz="3600" dirty="0" err="1" smtClean="0"/>
              <a:t>obuhvaća</a:t>
            </a:r>
            <a:r>
              <a:rPr lang="en-GB" sz="3600" dirty="0" smtClean="0"/>
              <a:t> </a:t>
            </a:r>
            <a:r>
              <a:rPr lang="en-GB" sz="3600" dirty="0" err="1" smtClean="0"/>
              <a:t>i</a:t>
            </a:r>
            <a:r>
              <a:rPr lang="en-GB" sz="3600" dirty="0" smtClean="0"/>
              <a:t> </a:t>
            </a:r>
            <a:r>
              <a:rPr lang="en-GB" sz="3600" u="sng" dirty="0" err="1" smtClean="0"/>
              <a:t>pozitivne</a:t>
            </a:r>
            <a:r>
              <a:rPr lang="en-GB" sz="3600" u="sng" dirty="0" smtClean="0"/>
              <a:t> </a:t>
            </a:r>
            <a:r>
              <a:rPr lang="en-GB" sz="3600" u="sng" dirty="0" err="1" smtClean="0"/>
              <a:t>aspekte</a:t>
            </a:r>
            <a:r>
              <a:rPr lang="en-GB" sz="3600" dirty="0" smtClean="0"/>
              <a:t>, </a:t>
            </a:r>
            <a:r>
              <a:rPr lang="en-GB" sz="3600" dirty="0" err="1" smtClean="0"/>
              <a:t>kao</a:t>
            </a:r>
            <a:r>
              <a:rPr lang="en-GB" sz="3600" dirty="0" smtClean="0"/>
              <a:t> </a:t>
            </a:r>
            <a:r>
              <a:rPr lang="en-GB" sz="3600" dirty="0" err="1" smtClean="0"/>
              <a:t>što</a:t>
            </a:r>
            <a:r>
              <a:rPr lang="en-GB" sz="3600" dirty="0" smtClean="0"/>
              <a:t> </a:t>
            </a:r>
            <a:r>
              <a:rPr lang="en-GB" sz="3600" dirty="0" err="1" smtClean="0"/>
              <a:t>su</a:t>
            </a:r>
            <a:r>
              <a:rPr lang="en-GB" sz="3600" dirty="0" smtClean="0"/>
              <a:t> </a:t>
            </a:r>
            <a:endParaRPr lang="hr-HR" sz="3600" dirty="0" smtClean="0"/>
          </a:p>
          <a:p>
            <a:r>
              <a:rPr lang="en-GB" sz="3600" dirty="0" err="1" smtClean="0"/>
              <a:t>radni</a:t>
            </a:r>
            <a:r>
              <a:rPr lang="en-GB" sz="3600" dirty="0" smtClean="0"/>
              <a:t> </a:t>
            </a:r>
            <a:r>
              <a:rPr lang="en-GB" sz="3600" dirty="0" err="1" smtClean="0"/>
              <a:t>angažman</a:t>
            </a:r>
            <a:r>
              <a:rPr lang="en-GB" sz="3600" dirty="0" smtClean="0"/>
              <a:t>,</a:t>
            </a:r>
            <a:endParaRPr lang="hr-HR" sz="3600" dirty="0" smtClean="0"/>
          </a:p>
          <a:p>
            <a:r>
              <a:rPr lang="en-GB" sz="3600" dirty="0" smtClean="0"/>
              <a:t> </a:t>
            </a:r>
            <a:r>
              <a:rPr lang="en-GB" sz="3600" dirty="0" err="1" smtClean="0"/>
              <a:t>motivacija</a:t>
            </a:r>
            <a:r>
              <a:rPr lang="en-GB" sz="3600" dirty="0" smtClean="0"/>
              <a:t> </a:t>
            </a:r>
            <a:r>
              <a:rPr lang="en-GB" sz="3600" dirty="0" err="1" smtClean="0"/>
              <a:t>i</a:t>
            </a:r>
            <a:r>
              <a:rPr lang="en-GB" sz="3600" dirty="0" smtClean="0"/>
              <a:t> </a:t>
            </a:r>
            <a:endParaRPr lang="hr-HR" sz="3600" dirty="0" smtClean="0"/>
          </a:p>
          <a:p>
            <a:r>
              <a:rPr lang="en-GB" sz="3600" dirty="0" err="1" smtClean="0"/>
              <a:t>zadovoljstvo</a:t>
            </a:r>
            <a:r>
              <a:rPr lang="en-GB" sz="3600" dirty="0" smtClean="0"/>
              <a:t> </a:t>
            </a:r>
            <a:r>
              <a:rPr lang="en-GB" sz="3600" dirty="0" err="1" smtClean="0"/>
              <a:t>poslom</a:t>
            </a:r>
            <a:r>
              <a:rPr lang="en-GB" sz="3600" dirty="0" smtClean="0"/>
              <a:t>, </a:t>
            </a:r>
            <a:r>
              <a:rPr lang="en-GB" sz="3600" dirty="0" err="1" smtClean="0"/>
              <a:t>i</a:t>
            </a:r>
            <a:r>
              <a:rPr lang="en-GB" sz="3600" dirty="0" smtClean="0"/>
              <a:t> </a:t>
            </a:r>
            <a:endParaRPr lang="hr-HR" sz="3600" dirty="0" smtClean="0"/>
          </a:p>
          <a:p>
            <a:r>
              <a:rPr lang="en-GB" sz="3600" u="sng" dirty="0" err="1" smtClean="0"/>
              <a:t>negativne</a:t>
            </a:r>
            <a:r>
              <a:rPr lang="en-GB" sz="3600" u="sng" dirty="0" smtClean="0"/>
              <a:t> </a:t>
            </a:r>
            <a:r>
              <a:rPr lang="en-GB" sz="3600" u="sng" dirty="0" err="1" smtClean="0"/>
              <a:t>aspekte</a:t>
            </a:r>
            <a:r>
              <a:rPr lang="en-GB" sz="3600" dirty="0" smtClean="0"/>
              <a:t>, </a:t>
            </a:r>
            <a:r>
              <a:rPr lang="en-GB" sz="3600" dirty="0" err="1" smtClean="0"/>
              <a:t>uključujući</a:t>
            </a:r>
            <a:r>
              <a:rPr lang="en-GB" sz="3600" dirty="0" smtClean="0"/>
              <a:t> </a:t>
            </a:r>
            <a:r>
              <a:rPr lang="en-GB" sz="3600" dirty="0" err="1" smtClean="0"/>
              <a:t>psihološki</a:t>
            </a:r>
            <a:r>
              <a:rPr lang="en-GB" sz="3600" dirty="0" smtClean="0"/>
              <a:t> </a:t>
            </a:r>
            <a:r>
              <a:rPr lang="en-GB" sz="3600" dirty="0" err="1" smtClean="0"/>
              <a:t>pritisak</a:t>
            </a:r>
            <a:r>
              <a:rPr lang="en-GB" sz="3600" dirty="0" smtClean="0"/>
              <a:t>, </a:t>
            </a:r>
            <a:r>
              <a:rPr lang="en-GB" sz="3600" dirty="0" err="1" smtClean="0"/>
              <a:t>tjeskobu</a:t>
            </a:r>
            <a:r>
              <a:rPr lang="en-GB" sz="3600" dirty="0" smtClean="0"/>
              <a:t>, </a:t>
            </a:r>
            <a:r>
              <a:rPr lang="en-GB" sz="3600" dirty="0" err="1" smtClean="0"/>
              <a:t>depresiju</a:t>
            </a:r>
            <a:r>
              <a:rPr lang="en-GB" sz="3600" dirty="0" smtClean="0"/>
              <a:t>, </a:t>
            </a:r>
            <a:r>
              <a:rPr lang="en-GB" sz="3600" dirty="0" err="1" smtClean="0"/>
              <a:t>sindrom</a:t>
            </a:r>
            <a:r>
              <a:rPr lang="en-GB" sz="3600" dirty="0" smtClean="0"/>
              <a:t> </a:t>
            </a:r>
            <a:r>
              <a:rPr lang="en-GB" sz="3600" dirty="0" err="1" smtClean="0"/>
              <a:t>izgaranja</a:t>
            </a:r>
            <a:r>
              <a:rPr lang="en-GB" sz="3600" dirty="0" smtClean="0"/>
              <a:t> </a:t>
            </a:r>
            <a:r>
              <a:rPr lang="en-GB" sz="3600" dirty="0" err="1" smtClean="0"/>
              <a:t>na</a:t>
            </a:r>
            <a:r>
              <a:rPr lang="en-GB" sz="3600" dirty="0" smtClean="0"/>
              <a:t> </a:t>
            </a:r>
            <a:r>
              <a:rPr lang="en-GB" sz="3600" dirty="0" err="1" smtClean="0"/>
              <a:t>poslu</a:t>
            </a:r>
            <a:r>
              <a:rPr lang="en-GB" sz="3600" dirty="0" smtClean="0"/>
              <a:t> </a:t>
            </a:r>
            <a:r>
              <a:rPr lang="en-GB" sz="3600" dirty="0" err="1" smtClean="0"/>
              <a:t>i</a:t>
            </a:r>
            <a:r>
              <a:rPr lang="en-GB" sz="3600" dirty="0" smtClean="0"/>
              <a:t> </a:t>
            </a:r>
            <a:r>
              <a:rPr lang="en-GB" sz="3600" dirty="0" err="1" smtClean="0"/>
              <a:t>traumu</a:t>
            </a:r>
            <a:r>
              <a:rPr lang="en-GB" sz="3600" dirty="0" smtClean="0"/>
              <a:t> </a:t>
            </a:r>
            <a:r>
              <a:rPr lang="en-GB" sz="3600" dirty="0" err="1" smtClean="0"/>
              <a:t>uzrokovanu</a:t>
            </a:r>
            <a:r>
              <a:rPr lang="en-GB" sz="3600" dirty="0" smtClean="0"/>
              <a:t> </a:t>
            </a:r>
            <a:r>
              <a:rPr lang="en-GB" sz="3600" dirty="0" err="1" smtClean="0"/>
              <a:t>poslom</a:t>
            </a:r>
            <a:r>
              <a:rPr lang="en-GB" sz="3600" dirty="0" smtClean="0"/>
              <a:t>.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260405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Akcenti iz zaključaka CCJE-a 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Dobrobit</a:t>
            </a:r>
            <a:r>
              <a:rPr lang="en-GB" dirty="0" smtClean="0"/>
              <a:t> </a:t>
            </a:r>
            <a:r>
              <a:rPr lang="en-GB" dirty="0" err="1" smtClean="0"/>
              <a:t>sudaca</a:t>
            </a:r>
            <a:r>
              <a:rPr lang="en-GB" dirty="0" smtClean="0"/>
              <a:t> </a:t>
            </a:r>
            <a:r>
              <a:rPr lang="en-GB" dirty="0" err="1" smtClean="0"/>
              <a:t>važna</a:t>
            </a:r>
            <a:r>
              <a:rPr lang="en-GB" dirty="0" smtClean="0"/>
              <a:t> je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hr-HR" dirty="0" smtClean="0"/>
              <a:t>funkcioniranje sudstva </a:t>
            </a:r>
            <a:r>
              <a:rPr lang="en-GB" dirty="0" smtClean="0"/>
              <a:t>. </a:t>
            </a:r>
            <a:r>
              <a:rPr lang="en-GB" dirty="0" err="1" smtClean="0"/>
              <a:t>Sudstvo</a:t>
            </a:r>
            <a:r>
              <a:rPr lang="en-GB" dirty="0" smtClean="0"/>
              <a:t> mora </a:t>
            </a:r>
            <a:r>
              <a:rPr lang="en-GB" dirty="0" err="1" smtClean="0"/>
              <a:t>preuzeti</a:t>
            </a:r>
            <a:r>
              <a:rPr lang="en-GB" dirty="0" smtClean="0"/>
              <a:t> </a:t>
            </a:r>
            <a:r>
              <a:rPr lang="en-GB" dirty="0" err="1" smtClean="0"/>
              <a:t>odgovornost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razvoj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održavanje</a:t>
            </a:r>
            <a:r>
              <a:rPr lang="en-GB" dirty="0" smtClean="0"/>
              <a:t> </a:t>
            </a:r>
            <a:r>
              <a:rPr lang="en-GB" dirty="0" err="1" smtClean="0"/>
              <a:t>snažnog</a:t>
            </a:r>
            <a:r>
              <a:rPr lang="en-GB" dirty="0" smtClean="0"/>
              <a:t> </a:t>
            </a:r>
            <a:r>
              <a:rPr lang="en-GB" dirty="0" err="1" smtClean="0"/>
              <a:t>okvira</a:t>
            </a:r>
            <a:r>
              <a:rPr lang="en-GB" dirty="0" smtClean="0"/>
              <a:t> </a:t>
            </a:r>
            <a:r>
              <a:rPr lang="en-GB" dirty="0" err="1" smtClean="0"/>
              <a:t>upravljanja</a:t>
            </a:r>
            <a:r>
              <a:rPr lang="en-GB" dirty="0" smtClean="0"/>
              <a:t> </a:t>
            </a:r>
            <a:r>
              <a:rPr lang="en-GB" dirty="0" err="1" smtClean="0"/>
              <a:t>koji</a:t>
            </a:r>
            <a:r>
              <a:rPr lang="en-GB" dirty="0" smtClean="0"/>
              <a:t> </a:t>
            </a:r>
            <a:r>
              <a:rPr lang="en-GB" dirty="0" err="1" smtClean="0"/>
              <a:t>prepoznaje</a:t>
            </a:r>
            <a:r>
              <a:rPr lang="en-GB" dirty="0" smtClean="0"/>
              <a:t> </a:t>
            </a:r>
            <a:r>
              <a:rPr lang="en-GB" dirty="0" err="1" smtClean="0"/>
              <a:t>dobrobit</a:t>
            </a:r>
            <a:r>
              <a:rPr lang="en-GB" dirty="0" smtClean="0"/>
              <a:t> </a:t>
            </a:r>
            <a:r>
              <a:rPr lang="en-GB" dirty="0" err="1" smtClean="0"/>
              <a:t>sudaca</a:t>
            </a:r>
            <a:r>
              <a:rPr lang="en-GB" dirty="0" smtClean="0"/>
              <a:t> </a:t>
            </a:r>
            <a:r>
              <a:rPr lang="en-GB" dirty="0" err="1" smtClean="0"/>
              <a:t>kao</a:t>
            </a:r>
            <a:r>
              <a:rPr lang="en-GB" dirty="0" smtClean="0"/>
              <a:t> </a:t>
            </a:r>
            <a:r>
              <a:rPr lang="en-GB" dirty="0" err="1" smtClean="0"/>
              <a:t>bitan</a:t>
            </a:r>
            <a:r>
              <a:rPr lang="en-GB" dirty="0" smtClean="0"/>
              <a:t> </a:t>
            </a:r>
            <a:r>
              <a:rPr lang="en-GB" dirty="0" err="1" smtClean="0"/>
              <a:t>preduvjet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neovisnost</a:t>
            </a:r>
            <a:r>
              <a:rPr lang="en-GB" dirty="0" smtClean="0"/>
              <a:t>, </a:t>
            </a:r>
            <a:r>
              <a:rPr lang="en-GB" dirty="0" err="1" smtClean="0"/>
              <a:t>nepristranost</a:t>
            </a:r>
            <a:r>
              <a:rPr lang="en-GB" dirty="0" smtClean="0"/>
              <a:t>, </a:t>
            </a:r>
            <a:r>
              <a:rPr lang="en-GB" dirty="0" err="1" smtClean="0"/>
              <a:t>učinkovitost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vladavinu</a:t>
            </a:r>
            <a:r>
              <a:rPr lang="en-GB" dirty="0" smtClean="0"/>
              <a:t> </a:t>
            </a:r>
            <a:r>
              <a:rPr lang="en-GB" dirty="0" err="1" smtClean="0"/>
              <a:t>prava</a:t>
            </a:r>
            <a:r>
              <a:rPr lang="en-GB" dirty="0" smtClean="0"/>
              <a:t> u </a:t>
            </a:r>
            <a:r>
              <a:rPr lang="en-GB" dirty="0" err="1" smtClean="0"/>
              <a:t>pravosuđu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Osigurati</a:t>
            </a:r>
            <a:r>
              <a:rPr lang="en-GB" dirty="0" smtClean="0"/>
              <a:t> da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radni</a:t>
            </a:r>
            <a:r>
              <a:rPr lang="en-GB" dirty="0" smtClean="0"/>
              <a:t> </a:t>
            </a:r>
            <a:r>
              <a:rPr lang="en-GB" dirty="0" err="1" smtClean="0"/>
              <a:t>uvjeti</a:t>
            </a:r>
            <a:r>
              <a:rPr lang="en-GB" dirty="0" smtClean="0"/>
              <a:t> </a:t>
            </a:r>
            <a:r>
              <a:rPr lang="en-GB" dirty="0" err="1" smtClean="0"/>
              <a:t>sudaca</a:t>
            </a:r>
            <a:r>
              <a:rPr lang="en-GB" dirty="0" smtClean="0"/>
              <a:t>, </a:t>
            </a:r>
            <a:r>
              <a:rPr lang="en-GB" dirty="0" err="1" smtClean="0"/>
              <a:t>poput</a:t>
            </a:r>
            <a:r>
              <a:rPr lang="en-GB" dirty="0" smtClean="0"/>
              <a:t> </a:t>
            </a:r>
            <a:r>
              <a:rPr lang="en-GB" dirty="0" err="1" smtClean="0"/>
              <a:t>radnog</a:t>
            </a:r>
            <a:r>
              <a:rPr lang="en-GB" dirty="0" smtClean="0"/>
              <a:t> </a:t>
            </a:r>
            <a:r>
              <a:rPr lang="en-GB" dirty="0" err="1" smtClean="0"/>
              <a:t>opterećenja</a:t>
            </a:r>
            <a:r>
              <a:rPr lang="en-GB" dirty="0" smtClean="0"/>
              <a:t>, </a:t>
            </a:r>
            <a:r>
              <a:rPr lang="en-GB" dirty="0" err="1" smtClean="0"/>
              <a:t>fizičkog</a:t>
            </a:r>
            <a:r>
              <a:rPr lang="en-GB" dirty="0" smtClean="0"/>
              <a:t> </a:t>
            </a:r>
            <a:r>
              <a:rPr lang="en-GB" dirty="0" err="1" smtClean="0"/>
              <a:t>okruženja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naknada</a:t>
            </a:r>
            <a:r>
              <a:rPr lang="en-GB" dirty="0" smtClean="0"/>
              <a:t>, </a:t>
            </a:r>
            <a:r>
              <a:rPr lang="en-GB" dirty="0" err="1" smtClean="0"/>
              <a:t>razumni</a:t>
            </a:r>
            <a:r>
              <a:rPr lang="en-GB" dirty="0" smtClean="0"/>
              <a:t> </a:t>
            </a:r>
            <a:r>
              <a:rPr lang="en-GB" dirty="0" err="1" smtClean="0"/>
              <a:t>kako</a:t>
            </a:r>
            <a:r>
              <a:rPr lang="en-GB" dirty="0" smtClean="0"/>
              <a:t> bi </a:t>
            </a:r>
            <a:r>
              <a:rPr lang="en-GB" dirty="0" err="1" smtClean="0"/>
              <a:t>podržali</a:t>
            </a:r>
            <a:r>
              <a:rPr lang="en-GB" dirty="0" smtClean="0"/>
              <a:t> </a:t>
            </a:r>
            <a:r>
              <a:rPr lang="en-GB" dirty="0" err="1" smtClean="0"/>
              <a:t>njihovu</a:t>
            </a:r>
            <a:r>
              <a:rPr lang="en-GB" dirty="0" smtClean="0"/>
              <a:t> </a:t>
            </a:r>
            <a:r>
              <a:rPr lang="en-GB" dirty="0" err="1" smtClean="0"/>
              <a:t>dobrobit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Sprječavanje</a:t>
            </a:r>
            <a:r>
              <a:rPr lang="en-GB" dirty="0" smtClean="0"/>
              <a:t> </a:t>
            </a:r>
            <a:r>
              <a:rPr lang="en-GB" dirty="0" err="1" smtClean="0"/>
              <a:t>ekstremnog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nepotrebnog</a:t>
            </a:r>
            <a:r>
              <a:rPr lang="en-GB" dirty="0" smtClean="0"/>
              <a:t> </a:t>
            </a:r>
            <a:r>
              <a:rPr lang="en-GB" dirty="0" err="1" smtClean="0"/>
              <a:t>stresa</a:t>
            </a:r>
            <a:r>
              <a:rPr lang="en-GB" dirty="0" smtClean="0"/>
              <a:t> u </a:t>
            </a:r>
            <a:r>
              <a:rPr lang="en-GB" dirty="0" err="1" smtClean="0"/>
              <a:t>pravosuđu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74656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Preventivne</a:t>
            </a:r>
            <a:r>
              <a:rPr lang="en-GB" dirty="0" smtClean="0"/>
              <a:t> </a:t>
            </a:r>
            <a:r>
              <a:rPr lang="en-GB" dirty="0" err="1" smtClean="0"/>
              <a:t>mjere</a:t>
            </a:r>
            <a:r>
              <a:rPr lang="en-GB" dirty="0" smtClean="0"/>
              <a:t> </a:t>
            </a:r>
            <a:r>
              <a:rPr lang="en-GB" dirty="0" err="1" smtClean="0"/>
              <a:t>trebale</a:t>
            </a:r>
            <a:r>
              <a:rPr lang="en-GB" dirty="0" smtClean="0"/>
              <a:t> bi </a:t>
            </a:r>
            <a:r>
              <a:rPr lang="en-GB" dirty="0" err="1" smtClean="0"/>
              <a:t>težiti</a:t>
            </a:r>
            <a:r>
              <a:rPr lang="en-GB" dirty="0" smtClean="0"/>
              <a:t> </a:t>
            </a:r>
            <a:r>
              <a:rPr lang="en-GB" dirty="0" err="1" smtClean="0"/>
              <a:t>zaštiti</a:t>
            </a:r>
            <a:r>
              <a:rPr lang="en-GB" dirty="0" smtClean="0"/>
              <a:t> </a:t>
            </a:r>
            <a:r>
              <a:rPr lang="en-GB" dirty="0" err="1" smtClean="0"/>
              <a:t>osobne</a:t>
            </a:r>
            <a:r>
              <a:rPr lang="en-GB" dirty="0" smtClean="0"/>
              <a:t> </a:t>
            </a:r>
            <a:r>
              <a:rPr lang="en-GB" dirty="0" err="1" smtClean="0"/>
              <a:t>sigurnosti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zaštite</a:t>
            </a:r>
            <a:r>
              <a:rPr lang="en-GB" dirty="0" smtClean="0"/>
              <a:t> </a:t>
            </a:r>
            <a:r>
              <a:rPr lang="en-GB" dirty="0" err="1" smtClean="0"/>
              <a:t>sudaca</a:t>
            </a:r>
            <a:r>
              <a:rPr lang="en-GB" dirty="0" smtClean="0"/>
              <a:t>,</a:t>
            </a:r>
          </a:p>
          <a:p>
            <a:r>
              <a:rPr lang="en-GB" dirty="0" err="1" smtClean="0"/>
              <a:t>Stvaranje</a:t>
            </a:r>
            <a:r>
              <a:rPr lang="en-GB" dirty="0" smtClean="0"/>
              <a:t> </a:t>
            </a:r>
            <a:r>
              <a:rPr lang="en-GB" dirty="0" err="1" smtClean="0"/>
              <a:t>okruženja</a:t>
            </a:r>
            <a:r>
              <a:rPr lang="en-GB" dirty="0" smtClean="0"/>
              <a:t> u </a:t>
            </a:r>
            <a:r>
              <a:rPr lang="en-GB" dirty="0" err="1" smtClean="0"/>
              <a:t>kojem</a:t>
            </a:r>
            <a:r>
              <a:rPr lang="en-GB" dirty="0" smtClean="0"/>
              <a:t> se </a:t>
            </a:r>
            <a:r>
              <a:rPr lang="en-GB" dirty="0" err="1" smtClean="0"/>
              <a:t>suci</a:t>
            </a:r>
            <a:r>
              <a:rPr lang="en-GB" dirty="0" smtClean="0"/>
              <a:t> </a:t>
            </a:r>
            <a:r>
              <a:rPr lang="en-GB" dirty="0" err="1" smtClean="0"/>
              <a:t>osjećaju</a:t>
            </a:r>
            <a:r>
              <a:rPr lang="en-GB" dirty="0" smtClean="0"/>
              <a:t> </a:t>
            </a:r>
            <a:r>
              <a:rPr lang="en-GB" dirty="0" err="1" smtClean="0"/>
              <a:t>samouvjereno</a:t>
            </a:r>
            <a:r>
              <a:rPr lang="en-GB" dirty="0" smtClean="0"/>
              <a:t> </a:t>
            </a:r>
            <a:r>
              <a:rPr lang="hr-HR" dirty="0" smtClean="0"/>
              <a:t> tako </a:t>
            </a:r>
            <a:r>
              <a:rPr lang="en-GB" dirty="0" smtClean="0"/>
              <a:t>da </a:t>
            </a:r>
            <a:r>
              <a:rPr lang="en-GB" dirty="0" err="1" smtClean="0"/>
              <a:t>mogu</a:t>
            </a:r>
            <a:r>
              <a:rPr lang="en-GB" dirty="0" smtClean="0"/>
              <a:t> </a:t>
            </a:r>
            <a:r>
              <a:rPr lang="en-GB" dirty="0" err="1" smtClean="0"/>
              <a:t>izraziti</a:t>
            </a:r>
            <a:r>
              <a:rPr lang="en-GB" dirty="0" smtClean="0"/>
              <a:t> </a:t>
            </a:r>
            <a:r>
              <a:rPr lang="en-GB" dirty="0" err="1" smtClean="0"/>
              <a:t>zabrinutosti</a:t>
            </a:r>
            <a:r>
              <a:rPr lang="en-GB" dirty="0" smtClean="0"/>
              <a:t> </a:t>
            </a:r>
            <a:r>
              <a:rPr lang="en-GB" dirty="0" err="1" smtClean="0"/>
              <a:t>koje</a:t>
            </a:r>
            <a:r>
              <a:rPr lang="en-GB" dirty="0" smtClean="0"/>
              <a:t> </a:t>
            </a:r>
            <a:r>
              <a:rPr lang="en-GB" dirty="0" err="1" smtClean="0"/>
              <a:t>mogu</a:t>
            </a:r>
            <a:r>
              <a:rPr lang="en-GB" dirty="0" smtClean="0"/>
              <a:t> </a:t>
            </a:r>
            <a:r>
              <a:rPr lang="en-GB" dirty="0" err="1" smtClean="0"/>
              <a:t>imati</a:t>
            </a:r>
            <a:r>
              <a:rPr lang="en-GB" dirty="0" smtClean="0"/>
              <a:t> u </a:t>
            </a:r>
            <a:r>
              <a:rPr lang="en-GB" dirty="0" err="1" smtClean="0"/>
              <a:t>vezi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svojom</a:t>
            </a:r>
            <a:r>
              <a:rPr lang="en-GB" dirty="0" smtClean="0"/>
              <a:t> </a:t>
            </a:r>
            <a:r>
              <a:rPr lang="en-GB" dirty="0" err="1" smtClean="0"/>
              <a:t>sigurnošću</a:t>
            </a:r>
            <a:r>
              <a:rPr lang="en-GB" dirty="0" smtClean="0"/>
              <a:t>, </a:t>
            </a:r>
            <a:r>
              <a:rPr lang="en-GB" dirty="0" err="1" smtClean="0"/>
              <a:t>zaštitom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dobrobiti</a:t>
            </a:r>
            <a:r>
              <a:rPr lang="en-GB" dirty="0" smtClean="0"/>
              <a:t>,</a:t>
            </a:r>
          </a:p>
          <a:p>
            <a:r>
              <a:rPr lang="en-GB" dirty="0" err="1" smtClean="0"/>
              <a:t>Politike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procesi</a:t>
            </a:r>
            <a:r>
              <a:rPr lang="en-GB" dirty="0" smtClean="0"/>
              <a:t> </a:t>
            </a:r>
            <a:r>
              <a:rPr lang="en-GB" dirty="0" err="1" smtClean="0"/>
              <a:t>trebali</a:t>
            </a:r>
            <a:r>
              <a:rPr lang="en-GB" dirty="0" smtClean="0"/>
              <a:t> bi </a:t>
            </a:r>
            <a:r>
              <a:rPr lang="en-GB" dirty="0" err="1" smtClean="0"/>
              <a:t>podržavati</a:t>
            </a:r>
            <a:r>
              <a:rPr lang="en-GB" dirty="0" smtClean="0"/>
              <a:t> </a:t>
            </a:r>
            <a:r>
              <a:rPr lang="en-GB" dirty="0" err="1" smtClean="0"/>
              <a:t>napredovanje</a:t>
            </a:r>
            <a:r>
              <a:rPr lang="en-GB" dirty="0" smtClean="0"/>
              <a:t> </a:t>
            </a:r>
            <a:r>
              <a:rPr lang="en-GB" dirty="0" err="1" smtClean="0"/>
              <a:t>sudaca</a:t>
            </a:r>
            <a:r>
              <a:rPr lang="en-GB" dirty="0" smtClean="0"/>
              <a:t> u </a:t>
            </a:r>
            <a:r>
              <a:rPr lang="en-GB" dirty="0" err="1" smtClean="0"/>
              <a:t>karijeri</a:t>
            </a:r>
            <a:r>
              <a:rPr lang="en-GB" dirty="0" smtClean="0"/>
              <a:t>, </a:t>
            </a:r>
            <a:r>
              <a:rPr lang="en-GB" dirty="0" err="1" smtClean="0"/>
              <a:t>profesionalnu</a:t>
            </a:r>
            <a:r>
              <a:rPr lang="en-GB" dirty="0" smtClean="0"/>
              <a:t> </a:t>
            </a:r>
            <a:r>
              <a:rPr lang="en-GB" dirty="0" err="1" smtClean="0"/>
              <a:t>sigurnost</a:t>
            </a:r>
            <a:r>
              <a:rPr lang="en-GB" dirty="0" smtClean="0"/>
              <a:t> </a:t>
            </a:r>
            <a:r>
              <a:rPr lang="en-GB" dirty="0" err="1" smtClean="0"/>
              <a:t>te</a:t>
            </a:r>
            <a:r>
              <a:rPr lang="en-GB" dirty="0" smtClean="0"/>
              <a:t> </a:t>
            </a:r>
            <a:r>
              <a:rPr lang="en-GB" dirty="0" err="1" smtClean="0"/>
              <a:t>nuditi</a:t>
            </a:r>
            <a:r>
              <a:rPr lang="en-GB" dirty="0" smtClean="0"/>
              <a:t> </a:t>
            </a:r>
            <a:r>
              <a:rPr lang="en-GB" dirty="0" err="1" smtClean="0"/>
              <a:t>mogućnosti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učenje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razvoj</a:t>
            </a:r>
            <a:r>
              <a:rPr lang="en-GB" dirty="0" smtClean="0"/>
              <a:t> </a:t>
            </a:r>
            <a:r>
              <a:rPr lang="en-GB" dirty="0" err="1" smtClean="0"/>
              <a:t>te</a:t>
            </a:r>
            <a:r>
              <a:rPr lang="en-GB" dirty="0" smtClean="0"/>
              <a:t> </a:t>
            </a:r>
            <a:r>
              <a:rPr lang="en-GB" dirty="0" err="1" smtClean="0"/>
              <a:t>ravnotežu</a:t>
            </a:r>
            <a:r>
              <a:rPr lang="en-GB" dirty="0" smtClean="0"/>
              <a:t> </a:t>
            </a:r>
            <a:r>
              <a:rPr lang="en-GB" dirty="0" err="1" smtClean="0"/>
              <a:t>između</a:t>
            </a:r>
            <a:r>
              <a:rPr lang="en-GB" dirty="0" smtClean="0"/>
              <a:t> </a:t>
            </a:r>
            <a:r>
              <a:rPr lang="en-GB" dirty="0" err="1" smtClean="0"/>
              <a:t>poslovnog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privatnog</a:t>
            </a:r>
            <a:r>
              <a:rPr lang="en-GB" dirty="0" smtClean="0"/>
              <a:t> </a:t>
            </a:r>
            <a:r>
              <a:rPr lang="en-GB" dirty="0" err="1" smtClean="0"/>
              <a:t>života</a:t>
            </a:r>
            <a:r>
              <a:rPr lang="en-GB" dirty="0" smtClean="0"/>
              <a:t>.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160258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en-GB" dirty="0" err="1" smtClean="0"/>
              <a:t>Što</a:t>
            </a:r>
            <a:r>
              <a:rPr lang="en-GB" dirty="0" smtClean="0"/>
              <a:t> </a:t>
            </a:r>
            <a:r>
              <a:rPr lang="en-GB" dirty="0" err="1" smtClean="0"/>
              <a:t>čini</a:t>
            </a:r>
            <a:r>
              <a:rPr lang="en-GB" dirty="0" smtClean="0"/>
              <a:t> </a:t>
            </a:r>
            <a:r>
              <a:rPr lang="en-GB" dirty="0" err="1" smtClean="0"/>
              <a:t>sudačku</a:t>
            </a:r>
            <a:r>
              <a:rPr lang="en-GB" dirty="0" smtClean="0"/>
              <a:t> </a:t>
            </a:r>
            <a:r>
              <a:rPr lang="en-GB" dirty="0" err="1" smtClean="0"/>
              <a:t>profesiju</a:t>
            </a:r>
            <a:r>
              <a:rPr lang="en-GB" dirty="0" smtClean="0"/>
              <a:t> </a:t>
            </a:r>
            <a:r>
              <a:rPr lang="en-GB" dirty="0" err="1" smtClean="0"/>
              <a:t>privlačnom</a:t>
            </a:r>
            <a:r>
              <a:rPr lang="en-GB" dirty="0" smtClean="0"/>
              <a:t> ?</a:t>
            </a:r>
            <a:r>
              <a:rPr lang="hr-HR" dirty="0" smtClean="0"/>
              <a:t/>
            </a:r>
            <a:br>
              <a:rPr lang="hr-HR" dirty="0" smtClean="0"/>
            </a:b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hr-HR" dirty="0" smtClean="0"/>
          </a:p>
          <a:p>
            <a:r>
              <a:rPr lang="en-GB" dirty="0" smtClean="0"/>
              <a:t> </a:t>
            </a:r>
            <a:r>
              <a:rPr lang="en-GB" dirty="0" err="1" smtClean="0"/>
              <a:t>Društveni</a:t>
            </a:r>
            <a:r>
              <a:rPr lang="en-GB" dirty="0" smtClean="0"/>
              <a:t> status? </a:t>
            </a:r>
            <a:endParaRPr lang="hr-HR" dirty="0" smtClean="0"/>
          </a:p>
          <a:p>
            <a:r>
              <a:rPr lang="en-GB" dirty="0" err="1" smtClean="0"/>
              <a:t>Utjecaj</a:t>
            </a:r>
            <a:r>
              <a:rPr lang="en-GB" dirty="0" smtClean="0"/>
              <a:t>? </a:t>
            </a:r>
            <a:endParaRPr lang="hr-HR" dirty="0" smtClean="0"/>
          </a:p>
          <a:p>
            <a:r>
              <a:rPr lang="en-GB" dirty="0" err="1" smtClean="0"/>
              <a:t>Moć</a:t>
            </a:r>
            <a:r>
              <a:rPr lang="en-GB" dirty="0" smtClean="0"/>
              <a:t>? </a:t>
            </a:r>
            <a:endParaRPr lang="hr-HR" dirty="0" smtClean="0"/>
          </a:p>
          <a:p>
            <a:r>
              <a:rPr lang="en-GB" dirty="0" err="1" smtClean="0"/>
              <a:t>Stabilnost</a:t>
            </a:r>
            <a:r>
              <a:rPr lang="en-GB" dirty="0" smtClean="0"/>
              <a:t>? /</a:t>
            </a:r>
            <a:r>
              <a:rPr lang="en-GB" dirty="0" err="1" smtClean="0"/>
              <a:t>ekonomska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druga</a:t>
            </a:r>
            <a:r>
              <a:rPr lang="en-GB" dirty="0" smtClean="0"/>
              <a:t>/</a:t>
            </a:r>
          </a:p>
          <a:p>
            <a:r>
              <a:rPr lang="en-GB" dirty="0" err="1" smtClean="0"/>
              <a:t>Pravičnost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predvidljiv</a:t>
            </a:r>
            <a:r>
              <a:rPr lang="en-GB" dirty="0" smtClean="0"/>
              <a:t> </a:t>
            </a:r>
            <a:r>
              <a:rPr lang="en-GB" dirty="0" err="1" smtClean="0"/>
              <a:t>razvoj</a:t>
            </a:r>
            <a:r>
              <a:rPr lang="en-GB" dirty="0" smtClean="0"/>
              <a:t> </a:t>
            </a:r>
            <a:r>
              <a:rPr lang="en-GB" dirty="0" err="1" smtClean="0"/>
              <a:t>karijere</a:t>
            </a:r>
            <a:r>
              <a:rPr lang="en-GB" dirty="0" smtClean="0"/>
              <a:t>? </a:t>
            </a:r>
            <a:endParaRPr lang="hr-HR" dirty="0" smtClean="0"/>
          </a:p>
          <a:p>
            <a:r>
              <a:rPr lang="en-GB" dirty="0" err="1" smtClean="0"/>
              <a:t>Sloboda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neovisnost</a:t>
            </a:r>
            <a:r>
              <a:rPr lang="en-GB" dirty="0" smtClean="0"/>
              <a:t>? </a:t>
            </a:r>
            <a:endParaRPr lang="hr-HR" dirty="0" smtClean="0"/>
          </a:p>
          <a:p>
            <a:r>
              <a:rPr lang="en-GB" dirty="0" err="1" smtClean="0"/>
              <a:t>Dužnosti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ograničenja</a:t>
            </a:r>
            <a:r>
              <a:rPr lang="en-GB" dirty="0" smtClean="0"/>
              <a:t>? </a:t>
            </a:r>
            <a:endParaRPr lang="hr-HR" dirty="0" smtClean="0"/>
          </a:p>
          <a:p>
            <a:r>
              <a:rPr lang="en-GB" dirty="0" err="1" smtClean="0"/>
              <a:t>Tradicija</a:t>
            </a:r>
            <a:r>
              <a:rPr lang="en-GB" dirty="0" smtClean="0"/>
              <a:t>? </a:t>
            </a:r>
            <a:endParaRPr lang="hr-HR" dirty="0" smtClean="0"/>
          </a:p>
          <a:p>
            <a:r>
              <a:rPr lang="en-GB" dirty="0" err="1" smtClean="0"/>
              <a:t>Cjeloživotno</a:t>
            </a:r>
            <a:r>
              <a:rPr lang="en-GB" dirty="0" smtClean="0"/>
              <a:t> </a:t>
            </a:r>
            <a:r>
              <a:rPr lang="en-GB" dirty="0" err="1" smtClean="0"/>
              <a:t>učenje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dinamičan</a:t>
            </a:r>
            <a:r>
              <a:rPr lang="en-GB" dirty="0" smtClean="0"/>
              <a:t> rad? </a:t>
            </a:r>
            <a:r>
              <a:rPr lang="en-GB" dirty="0" err="1" smtClean="0"/>
              <a:t>Itd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76954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err="1" smtClean="0"/>
              <a:t>Uspostaviti</a:t>
            </a:r>
            <a:r>
              <a:rPr lang="en-GB" sz="3200" dirty="0" smtClean="0"/>
              <a:t> </a:t>
            </a:r>
            <a:r>
              <a:rPr lang="en-GB" sz="3200" dirty="0" err="1" smtClean="0"/>
              <a:t>učinkovite</a:t>
            </a:r>
            <a:r>
              <a:rPr lang="en-GB" sz="3200" dirty="0" smtClean="0"/>
              <a:t> </a:t>
            </a:r>
            <a:r>
              <a:rPr lang="en-GB" sz="3200" dirty="0" err="1" smtClean="0"/>
              <a:t>kanale</a:t>
            </a:r>
            <a:r>
              <a:rPr lang="en-GB" sz="3200" dirty="0" smtClean="0"/>
              <a:t> </a:t>
            </a:r>
            <a:r>
              <a:rPr lang="en-GB" sz="3200" dirty="0" err="1" smtClean="0"/>
              <a:t>komunikacije</a:t>
            </a:r>
            <a:r>
              <a:rPr lang="en-GB" sz="3200" dirty="0" smtClean="0"/>
              <a:t> </a:t>
            </a:r>
            <a:r>
              <a:rPr lang="en-GB" sz="3200" dirty="0" err="1" smtClean="0"/>
              <a:t>između</a:t>
            </a:r>
            <a:r>
              <a:rPr lang="en-GB" sz="3200" dirty="0" smtClean="0"/>
              <a:t> </a:t>
            </a:r>
            <a:r>
              <a:rPr lang="en-GB" sz="3200" dirty="0" err="1" smtClean="0"/>
              <a:t>sudske</a:t>
            </a:r>
            <a:r>
              <a:rPr lang="en-GB" sz="3200" dirty="0" smtClean="0"/>
              <a:t> </a:t>
            </a:r>
            <a:r>
              <a:rPr lang="en-GB" sz="3200" dirty="0" err="1" smtClean="0"/>
              <a:t>hijerarhije</a:t>
            </a:r>
            <a:r>
              <a:rPr lang="en-GB" sz="3200" dirty="0" smtClean="0"/>
              <a:t> </a:t>
            </a:r>
            <a:r>
              <a:rPr lang="en-GB" sz="3200" dirty="0" err="1" smtClean="0"/>
              <a:t>i</a:t>
            </a:r>
            <a:r>
              <a:rPr lang="en-GB" sz="3200" dirty="0" smtClean="0"/>
              <a:t> </a:t>
            </a:r>
            <a:r>
              <a:rPr lang="en-GB" sz="3200" dirty="0" err="1" smtClean="0"/>
              <a:t>pojedinačnih</a:t>
            </a:r>
            <a:r>
              <a:rPr lang="en-GB" sz="3200" dirty="0" smtClean="0"/>
              <a:t> </a:t>
            </a:r>
            <a:r>
              <a:rPr lang="en-GB" sz="3200" dirty="0" err="1" smtClean="0"/>
              <a:t>sudaca</a:t>
            </a:r>
            <a:r>
              <a:rPr lang="en-GB" sz="3200" dirty="0" smtClean="0"/>
              <a:t>,</a:t>
            </a:r>
          </a:p>
          <a:p>
            <a:r>
              <a:rPr lang="en-GB" sz="3200" dirty="0" err="1" smtClean="0"/>
              <a:t>podrška</a:t>
            </a:r>
            <a:r>
              <a:rPr lang="en-GB" sz="3200" dirty="0" smtClean="0"/>
              <a:t> </a:t>
            </a:r>
            <a:r>
              <a:rPr lang="en-GB" sz="3200" dirty="0" err="1" smtClean="0"/>
              <a:t>i</a:t>
            </a:r>
            <a:r>
              <a:rPr lang="en-GB" sz="3200" dirty="0" smtClean="0"/>
              <a:t> </a:t>
            </a:r>
            <a:r>
              <a:rPr lang="en-GB" sz="3200" dirty="0" err="1" smtClean="0"/>
              <a:t>osposobljavanje</a:t>
            </a:r>
            <a:r>
              <a:rPr lang="en-GB" sz="3200" dirty="0" smtClean="0"/>
              <a:t>,</a:t>
            </a:r>
          </a:p>
          <a:p>
            <a:r>
              <a:rPr lang="en-GB" sz="3200" dirty="0" err="1" smtClean="0"/>
              <a:t>odgovarajuća</a:t>
            </a:r>
            <a:r>
              <a:rPr lang="en-GB" sz="3200" dirty="0" smtClean="0"/>
              <a:t> </a:t>
            </a:r>
            <a:r>
              <a:rPr lang="en-GB" sz="3200" dirty="0" err="1" smtClean="0"/>
              <a:t>podrška</a:t>
            </a:r>
            <a:r>
              <a:rPr lang="en-GB" sz="3200" dirty="0" smtClean="0"/>
              <a:t> </a:t>
            </a:r>
            <a:r>
              <a:rPr lang="en-GB" sz="3200" dirty="0" err="1" smtClean="0"/>
              <a:t>nakon</a:t>
            </a:r>
            <a:r>
              <a:rPr lang="en-GB" sz="3200" dirty="0" smtClean="0"/>
              <a:t> </a:t>
            </a:r>
            <a:r>
              <a:rPr lang="en-GB" sz="3200" dirty="0" err="1" smtClean="0"/>
              <a:t>izostanka</a:t>
            </a:r>
            <a:r>
              <a:rPr lang="en-GB" sz="3200" dirty="0" smtClean="0"/>
              <a:t> s </a:t>
            </a:r>
            <a:r>
              <a:rPr lang="en-GB" sz="3200" dirty="0" err="1" smtClean="0"/>
              <a:t>posla</a:t>
            </a:r>
            <a:r>
              <a:rPr lang="en-GB" sz="3200" dirty="0" smtClean="0"/>
              <a:t>.</a:t>
            </a:r>
            <a:endParaRPr lang="hr-HR" sz="3200" dirty="0" smtClean="0"/>
          </a:p>
          <a:p>
            <a:r>
              <a:rPr lang="hr-HR" sz="3200" dirty="0" smtClean="0"/>
              <a:t>Razvijati </a:t>
            </a:r>
            <a:r>
              <a:rPr lang="hr-HR" sz="3200" dirty="0" err="1"/>
              <a:t>uključivu</a:t>
            </a:r>
            <a:r>
              <a:rPr lang="hr-HR" sz="3200" dirty="0"/>
              <a:t> sudsku kulturu i društvene mreže kako bi se poticala kolegijalnost, profesionalni identitet, uključenost i osjećaj pripadnosti među </a:t>
            </a:r>
            <a:r>
              <a:rPr lang="hr-HR" sz="3200" dirty="0" smtClean="0"/>
              <a:t>sucima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1911575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err="1" smtClean="0"/>
              <a:t>Asistivne</a:t>
            </a:r>
            <a:r>
              <a:rPr lang="en-GB" sz="3200" dirty="0" smtClean="0"/>
              <a:t> </a:t>
            </a:r>
            <a:r>
              <a:rPr lang="en-GB" sz="3200" dirty="0" err="1" smtClean="0"/>
              <a:t>tehnologije</a:t>
            </a:r>
            <a:r>
              <a:rPr lang="en-GB" sz="3200" dirty="0" smtClean="0"/>
              <a:t> </a:t>
            </a:r>
            <a:r>
              <a:rPr lang="en-GB" sz="3200" dirty="0" err="1" smtClean="0"/>
              <a:t>trebale</a:t>
            </a:r>
            <a:r>
              <a:rPr lang="en-GB" sz="3200" dirty="0" smtClean="0"/>
              <a:t> bi se </a:t>
            </a:r>
            <a:r>
              <a:rPr lang="en-GB" sz="3200" dirty="0" err="1" smtClean="0"/>
              <a:t>koristiti</a:t>
            </a:r>
            <a:r>
              <a:rPr lang="en-GB" sz="3200" dirty="0" smtClean="0"/>
              <a:t> </a:t>
            </a:r>
            <a:r>
              <a:rPr lang="en-GB" sz="3200" dirty="0" err="1" smtClean="0"/>
              <a:t>isključivo</a:t>
            </a:r>
            <a:r>
              <a:rPr lang="en-GB" sz="3200" dirty="0" smtClean="0"/>
              <a:t> u </a:t>
            </a:r>
            <a:r>
              <a:rPr lang="en-GB" sz="3200" dirty="0" err="1" smtClean="0"/>
              <a:t>svrhu</a:t>
            </a:r>
            <a:r>
              <a:rPr lang="en-GB" sz="3200" dirty="0" smtClean="0"/>
              <a:t> </a:t>
            </a:r>
            <a:r>
              <a:rPr lang="en-GB" sz="3200" dirty="0" err="1" smtClean="0"/>
              <a:t>pružanja</a:t>
            </a:r>
            <a:r>
              <a:rPr lang="en-GB" sz="3200" dirty="0" smtClean="0"/>
              <a:t> </a:t>
            </a:r>
            <a:r>
              <a:rPr lang="en-GB" sz="3200" dirty="0" err="1" smtClean="0"/>
              <a:t>potpore</a:t>
            </a:r>
            <a:r>
              <a:rPr lang="en-GB" sz="3200" dirty="0" smtClean="0"/>
              <a:t> </a:t>
            </a:r>
            <a:r>
              <a:rPr lang="en-GB" sz="3200" dirty="0" err="1" smtClean="0"/>
              <a:t>i</a:t>
            </a:r>
            <a:r>
              <a:rPr lang="en-GB" sz="3200" dirty="0" smtClean="0"/>
              <a:t> </a:t>
            </a:r>
            <a:r>
              <a:rPr lang="en-GB" sz="3200" dirty="0" err="1" smtClean="0"/>
              <a:t>jačanja</a:t>
            </a:r>
            <a:r>
              <a:rPr lang="en-GB" sz="3200" dirty="0" smtClean="0"/>
              <a:t> </a:t>
            </a:r>
            <a:r>
              <a:rPr lang="en-GB" sz="3200" dirty="0" err="1" smtClean="0"/>
              <a:t>vladavine</a:t>
            </a:r>
            <a:r>
              <a:rPr lang="en-GB" sz="3200" dirty="0" smtClean="0"/>
              <a:t> </a:t>
            </a:r>
            <a:r>
              <a:rPr lang="en-GB" sz="3200" dirty="0" err="1" smtClean="0"/>
              <a:t>prava</a:t>
            </a:r>
            <a:r>
              <a:rPr lang="en-GB" sz="3200" dirty="0" smtClean="0"/>
              <a:t>, a ne </a:t>
            </a:r>
            <a:r>
              <a:rPr lang="en-GB" sz="3200" dirty="0" err="1" smtClean="0"/>
              <a:t>predviđanja</a:t>
            </a:r>
            <a:r>
              <a:rPr lang="en-GB" sz="3200" dirty="0" smtClean="0"/>
              <a:t> </a:t>
            </a:r>
            <a:r>
              <a:rPr lang="en-GB" sz="3200" dirty="0" err="1" smtClean="0"/>
              <a:t>kako</a:t>
            </a:r>
            <a:r>
              <a:rPr lang="en-GB" sz="3200" dirty="0" smtClean="0"/>
              <a:t> </a:t>
            </a:r>
            <a:r>
              <a:rPr lang="en-GB" sz="3200" dirty="0" err="1" smtClean="0"/>
              <a:t>će</a:t>
            </a:r>
            <a:r>
              <a:rPr lang="en-GB" sz="3200" dirty="0" smtClean="0"/>
              <a:t> </a:t>
            </a:r>
            <a:r>
              <a:rPr lang="en-GB" sz="3200" dirty="0" err="1" smtClean="0"/>
              <a:t>pojedini</a:t>
            </a:r>
            <a:r>
              <a:rPr lang="en-GB" sz="3200" dirty="0" smtClean="0"/>
              <a:t> </a:t>
            </a:r>
            <a:r>
              <a:rPr lang="en-GB" sz="3200" dirty="0" err="1" smtClean="0"/>
              <a:t>sudac</a:t>
            </a:r>
            <a:r>
              <a:rPr lang="en-GB" sz="3200" dirty="0" smtClean="0"/>
              <a:t> </a:t>
            </a:r>
            <a:r>
              <a:rPr lang="en-GB" sz="3200" dirty="0" err="1" smtClean="0"/>
              <a:t>odlučiti</a:t>
            </a:r>
            <a:r>
              <a:rPr lang="en-GB" sz="3200" dirty="0" smtClean="0"/>
              <a:t> </a:t>
            </a:r>
            <a:r>
              <a:rPr lang="en-GB" sz="3200" dirty="0" err="1" smtClean="0"/>
              <a:t>ili</a:t>
            </a:r>
            <a:r>
              <a:rPr lang="en-GB" sz="3200" dirty="0" smtClean="0"/>
              <a:t> </a:t>
            </a:r>
            <a:r>
              <a:rPr lang="en-GB" sz="3200" dirty="0" err="1" smtClean="0"/>
              <a:t>odlučivanja</a:t>
            </a:r>
            <a:r>
              <a:rPr lang="en-GB" sz="3200" dirty="0" smtClean="0"/>
              <a:t> </a:t>
            </a:r>
            <a:r>
              <a:rPr lang="en-GB" sz="3200" dirty="0" err="1" smtClean="0"/>
              <a:t>umjesto</a:t>
            </a:r>
            <a:r>
              <a:rPr lang="en-GB" sz="3200" dirty="0" smtClean="0"/>
              <a:t> tog </a:t>
            </a:r>
            <a:r>
              <a:rPr lang="en-GB" sz="3200" dirty="0" err="1" smtClean="0"/>
              <a:t>suca</a:t>
            </a:r>
            <a:r>
              <a:rPr lang="en-GB" sz="3200" dirty="0" smtClean="0"/>
              <a:t>.</a:t>
            </a:r>
            <a:endParaRPr lang="hr-HR" sz="3200" dirty="0" smtClean="0"/>
          </a:p>
          <a:p>
            <a:r>
              <a:rPr lang="en-GB" sz="3200" dirty="0" err="1" smtClean="0"/>
              <a:t>Sucima</a:t>
            </a:r>
            <a:r>
              <a:rPr lang="en-GB" sz="3200" dirty="0" smtClean="0"/>
              <a:t> bi </a:t>
            </a:r>
            <a:r>
              <a:rPr lang="en-GB" sz="3200" dirty="0" err="1" smtClean="0"/>
              <a:t>na</a:t>
            </a:r>
            <a:r>
              <a:rPr lang="en-GB" sz="3200" dirty="0" smtClean="0"/>
              <a:t> </a:t>
            </a:r>
            <a:r>
              <a:rPr lang="en-GB" sz="3200" dirty="0" err="1" smtClean="0"/>
              <a:t>nacionalnoj</a:t>
            </a:r>
            <a:r>
              <a:rPr lang="en-GB" sz="3200" dirty="0" smtClean="0"/>
              <a:t> </a:t>
            </a:r>
            <a:r>
              <a:rPr lang="en-GB" sz="3200" dirty="0" err="1" smtClean="0"/>
              <a:t>i</a:t>
            </a:r>
            <a:r>
              <a:rPr lang="en-GB" sz="3200" dirty="0" smtClean="0"/>
              <a:t> </a:t>
            </a:r>
            <a:r>
              <a:rPr lang="en-GB" sz="3200" dirty="0" err="1" smtClean="0"/>
              <a:t>europskoj</a:t>
            </a:r>
            <a:r>
              <a:rPr lang="en-GB" sz="3200" dirty="0" smtClean="0"/>
              <a:t> </a:t>
            </a:r>
            <a:r>
              <a:rPr lang="en-GB" sz="3200" dirty="0" err="1" smtClean="0"/>
              <a:t>razini</a:t>
            </a:r>
            <a:r>
              <a:rPr lang="en-GB" sz="3200" dirty="0" smtClean="0"/>
              <a:t> </a:t>
            </a:r>
            <a:r>
              <a:rPr lang="en-GB" sz="3200" dirty="0" err="1" smtClean="0"/>
              <a:t>trebalo</a:t>
            </a:r>
            <a:r>
              <a:rPr lang="en-GB" sz="3200" dirty="0" smtClean="0"/>
              <a:t> </a:t>
            </a:r>
            <a:r>
              <a:rPr lang="en-GB" sz="3200" dirty="0" err="1" smtClean="0"/>
              <a:t>dati</a:t>
            </a:r>
            <a:r>
              <a:rPr lang="en-GB" sz="3200" dirty="0" smtClean="0"/>
              <a:t> </a:t>
            </a:r>
            <a:r>
              <a:rPr lang="en-GB" sz="3200" dirty="0" err="1" smtClean="0"/>
              <a:t>pravodobnu</a:t>
            </a:r>
            <a:r>
              <a:rPr lang="en-GB" sz="3200" dirty="0" smtClean="0"/>
              <a:t> </a:t>
            </a:r>
            <a:r>
              <a:rPr lang="en-GB" sz="3200" dirty="0" err="1" smtClean="0"/>
              <a:t>potporu</a:t>
            </a:r>
            <a:r>
              <a:rPr lang="en-GB" sz="3200" dirty="0" smtClean="0"/>
              <a:t> </a:t>
            </a:r>
            <a:r>
              <a:rPr lang="en-GB" sz="3200" dirty="0" err="1" smtClean="0"/>
              <a:t>i</a:t>
            </a:r>
            <a:r>
              <a:rPr lang="en-GB" sz="3200" dirty="0" smtClean="0"/>
              <a:t> </a:t>
            </a:r>
            <a:r>
              <a:rPr lang="en-GB" sz="3200" dirty="0" err="1" smtClean="0"/>
              <a:t>pristup</a:t>
            </a:r>
            <a:r>
              <a:rPr lang="en-GB" sz="3200" dirty="0" smtClean="0"/>
              <a:t> </a:t>
            </a:r>
            <a:r>
              <a:rPr lang="en-GB" sz="3200" dirty="0" err="1" smtClean="0"/>
              <a:t>osposobljavanju</a:t>
            </a:r>
            <a:r>
              <a:rPr lang="en-GB" sz="3200" dirty="0" smtClean="0"/>
              <a:t> </a:t>
            </a:r>
            <a:r>
              <a:rPr lang="en-GB" sz="3200" dirty="0" err="1" smtClean="0"/>
              <a:t>kako</a:t>
            </a:r>
            <a:r>
              <a:rPr lang="en-GB" sz="3200" dirty="0" smtClean="0"/>
              <a:t> bi </a:t>
            </a:r>
            <a:r>
              <a:rPr lang="en-GB" sz="3200" dirty="0" err="1" smtClean="0"/>
              <a:t>im</a:t>
            </a:r>
            <a:r>
              <a:rPr lang="en-GB" sz="3200" dirty="0" smtClean="0"/>
              <a:t> se </a:t>
            </a:r>
            <a:r>
              <a:rPr lang="en-GB" sz="3200" dirty="0" err="1" smtClean="0"/>
              <a:t>pomoglo</a:t>
            </a:r>
            <a:r>
              <a:rPr lang="en-GB" sz="3200" dirty="0" smtClean="0"/>
              <a:t> da </a:t>
            </a:r>
            <a:r>
              <a:rPr lang="en-GB" sz="3200" dirty="0" err="1" smtClean="0"/>
              <a:t>svoje</a:t>
            </a:r>
            <a:r>
              <a:rPr lang="en-GB" sz="3200" dirty="0" smtClean="0"/>
              <a:t> </a:t>
            </a:r>
            <a:r>
              <a:rPr lang="en-GB" sz="3200" dirty="0" err="1" smtClean="0"/>
              <a:t>dužnosti</a:t>
            </a:r>
            <a:r>
              <a:rPr lang="en-GB" sz="3200" dirty="0" smtClean="0"/>
              <a:t> </a:t>
            </a:r>
            <a:r>
              <a:rPr lang="en-GB" sz="3200" dirty="0" err="1" smtClean="0"/>
              <a:t>obavljaju</a:t>
            </a:r>
            <a:r>
              <a:rPr lang="en-GB" sz="3200" dirty="0" smtClean="0"/>
              <a:t> </a:t>
            </a:r>
            <a:r>
              <a:rPr lang="en-GB" sz="3200" dirty="0" err="1" smtClean="0"/>
              <a:t>sigurno</a:t>
            </a:r>
            <a:r>
              <a:rPr lang="en-GB" sz="3200" dirty="0" smtClean="0"/>
              <a:t> </a:t>
            </a:r>
            <a:r>
              <a:rPr lang="en-GB" sz="3200" dirty="0" err="1" smtClean="0"/>
              <a:t>i</a:t>
            </a:r>
            <a:r>
              <a:rPr lang="en-GB" sz="3200" dirty="0" smtClean="0"/>
              <a:t> </a:t>
            </a:r>
            <a:r>
              <a:rPr lang="en-GB" sz="3200" dirty="0" err="1" smtClean="0"/>
              <a:t>učinkovito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3037649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Umjesto zaključka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err="1" smtClean="0"/>
              <a:t>Pritisak</a:t>
            </a:r>
            <a:r>
              <a:rPr lang="en-GB" sz="3200" dirty="0" smtClean="0"/>
              <a:t> </a:t>
            </a:r>
            <a:r>
              <a:rPr lang="en-GB" sz="3200" dirty="0" err="1" smtClean="0"/>
              <a:t>na</a:t>
            </a:r>
            <a:r>
              <a:rPr lang="en-GB" sz="3200" dirty="0" smtClean="0"/>
              <a:t> </a:t>
            </a:r>
            <a:r>
              <a:rPr lang="en-GB" sz="3200" dirty="0" err="1" smtClean="0"/>
              <a:t>suce</a:t>
            </a:r>
            <a:r>
              <a:rPr lang="en-GB" sz="3200" dirty="0" smtClean="0"/>
              <a:t> da se </a:t>
            </a:r>
            <a:r>
              <a:rPr lang="en-GB" sz="3200" dirty="0" err="1" smtClean="0"/>
              <a:t>prilagode</a:t>
            </a:r>
            <a:r>
              <a:rPr lang="en-GB" sz="3200" dirty="0" smtClean="0"/>
              <a:t> </a:t>
            </a:r>
            <a:r>
              <a:rPr lang="en-GB" sz="3200" dirty="0" err="1" smtClean="0"/>
              <a:t>političkim</a:t>
            </a:r>
            <a:r>
              <a:rPr lang="en-GB" sz="3200" dirty="0" smtClean="0"/>
              <a:t> </a:t>
            </a:r>
            <a:r>
              <a:rPr lang="en-GB" sz="3200" dirty="0" err="1" smtClean="0"/>
              <a:t>programima</a:t>
            </a:r>
            <a:r>
              <a:rPr lang="en-GB" sz="3200" dirty="0" smtClean="0"/>
              <a:t> </a:t>
            </a:r>
            <a:r>
              <a:rPr lang="en-GB" sz="3200" dirty="0" err="1" smtClean="0"/>
              <a:t>ili</a:t>
            </a:r>
            <a:r>
              <a:rPr lang="en-GB" sz="3200" dirty="0" smtClean="0"/>
              <a:t> </a:t>
            </a:r>
            <a:r>
              <a:rPr lang="en-GB" sz="3200" dirty="0" err="1" smtClean="0"/>
              <a:t>ih</a:t>
            </a:r>
            <a:r>
              <a:rPr lang="en-GB" sz="3200" dirty="0" smtClean="0"/>
              <a:t> </a:t>
            </a:r>
            <a:r>
              <a:rPr lang="en-GB" sz="3200" dirty="0" err="1" smtClean="0"/>
              <a:t>podrže</a:t>
            </a:r>
            <a:r>
              <a:rPr lang="en-GB" sz="3200" dirty="0" smtClean="0"/>
              <a:t> (bez </a:t>
            </a:r>
            <a:r>
              <a:rPr lang="en-GB" sz="3200" dirty="0" err="1" smtClean="0"/>
              <a:t>obzira</a:t>
            </a:r>
            <a:r>
              <a:rPr lang="en-GB" sz="3200" dirty="0" smtClean="0"/>
              <a:t> </a:t>
            </a:r>
            <a:r>
              <a:rPr lang="en-GB" sz="3200" dirty="0" err="1" smtClean="0"/>
              <a:t>na</a:t>
            </a:r>
            <a:r>
              <a:rPr lang="en-GB" sz="3200" dirty="0" smtClean="0"/>
              <a:t> to </a:t>
            </a:r>
            <a:r>
              <a:rPr lang="en-GB" sz="3200" dirty="0" err="1" smtClean="0"/>
              <a:t>potječe</a:t>
            </a:r>
            <a:r>
              <a:rPr lang="en-GB" sz="3200" dirty="0" smtClean="0"/>
              <a:t> li </a:t>
            </a:r>
            <a:r>
              <a:rPr lang="en-GB" sz="3200" dirty="0" err="1" smtClean="0"/>
              <a:t>takav</a:t>
            </a:r>
            <a:r>
              <a:rPr lang="en-GB" sz="3200" dirty="0" smtClean="0"/>
              <a:t> </a:t>
            </a:r>
            <a:r>
              <a:rPr lang="en-GB" sz="3200" dirty="0" err="1" smtClean="0"/>
              <a:t>pritisak</a:t>
            </a:r>
            <a:r>
              <a:rPr lang="en-GB" sz="3200" dirty="0" smtClean="0"/>
              <a:t> </a:t>
            </a:r>
            <a:r>
              <a:rPr lang="en-GB" sz="3200" dirty="0" err="1" smtClean="0"/>
              <a:t>izvana</a:t>
            </a:r>
            <a:r>
              <a:rPr lang="en-GB" sz="3200" dirty="0" smtClean="0"/>
              <a:t> </a:t>
            </a:r>
            <a:r>
              <a:rPr lang="en-GB" sz="3200" dirty="0" err="1" smtClean="0"/>
              <a:t>ili</a:t>
            </a:r>
            <a:r>
              <a:rPr lang="en-GB" sz="3200" dirty="0" smtClean="0"/>
              <a:t> </a:t>
            </a:r>
            <a:r>
              <a:rPr lang="en-GB" sz="3200" dirty="0" err="1" smtClean="0"/>
              <a:t>iznutra</a:t>
            </a:r>
            <a:r>
              <a:rPr lang="en-GB" sz="3200" dirty="0" smtClean="0"/>
              <a:t>, </a:t>
            </a:r>
            <a:r>
              <a:rPr lang="en-GB" sz="3200" dirty="0" err="1" smtClean="0"/>
              <a:t>iz</a:t>
            </a:r>
            <a:r>
              <a:rPr lang="en-GB" sz="3200" dirty="0" smtClean="0"/>
              <a:t> </a:t>
            </a:r>
            <a:r>
              <a:rPr lang="en-GB" sz="3200" dirty="0" err="1" smtClean="0"/>
              <a:t>samog</a:t>
            </a:r>
            <a:r>
              <a:rPr lang="en-GB" sz="3200" dirty="0" smtClean="0"/>
              <a:t> </a:t>
            </a:r>
            <a:r>
              <a:rPr lang="en-GB" sz="3200" dirty="0" err="1" smtClean="0"/>
              <a:t>sudbenog</a:t>
            </a:r>
            <a:r>
              <a:rPr lang="en-GB" sz="3200" dirty="0" smtClean="0"/>
              <a:t> </a:t>
            </a:r>
            <a:r>
              <a:rPr lang="en-GB" sz="3200" dirty="0" err="1" smtClean="0"/>
              <a:t>sustava</a:t>
            </a:r>
            <a:r>
              <a:rPr lang="en-GB" sz="3200" dirty="0" smtClean="0"/>
              <a:t>) </a:t>
            </a:r>
            <a:r>
              <a:rPr lang="en-GB" sz="3200" dirty="0" err="1" smtClean="0"/>
              <a:t>ima</a:t>
            </a:r>
            <a:r>
              <a:rPr lang="en-GB" sz="3200" dirty="0" smtClean="0"/>
              <a:t> </a:t>
            </a:r>
            <a:r>
              <a:rPr lang="en-GB" sz="3200" dirty="0" err="1" smtClean="0"/>
              <a:t>štetne</a:t>
            </a:r>
            <a:r>
              <a:rPr lang="en-GB" sz="3200" dirty="0" smtClean="0"/>
              <a:t> </a:t>
            </a:r>
            <a:r>
              <a:rPr lang="en-GB" sz="3200" dirty="0" err="1" smtClean="0"/>
              <a:t>posljedice</a:t>
            </a:r>
            <a:r>
              <a:rPr lang="en-GB" sz="3200" dirty="0" smtClean="0"/>
              <a:t> </a:t>
            </a:r>
            <a:r>
              <a:rPr lang="en-GB" sz="3200" dirty="0" err="1" smtClean="0"/>
              <a:t>za</a:t>
            </a:r>
            <a:r>
              <a:rPr lang="en-GB" sz="3200" dirty="0" smtClean="0"/>
              <a:t> </a:t>
            </a:r>
            <a:r>
              <a:rPr lang="en-GB" sz="3200" dirty="0" err="1" smtClean="0"/>
              <a:t>integritet</a:t>
            </a:r>
            <a:r>
              <a:rPr lang="en-GB" sz="3200" dirty="0" smtClean="0"/>
              <a:t> </a:t>
            </a:r>
            <a:r>
              <a:rPr lang="en-GB" sz="3200" dirty="0" err="1" smtClean="0"/>
              <a:t>i</a:t>
            </a:r>
            <a:r>
              <a:rPr lang="en-GB" sz="3200" dirty="0" smtClean="0"/>
              <a:t> </a:t>
            </a:r>
            <a:r>
              <a:rPr lang="en-GB" sz="3200" dirty="0" err="1" smtClean="0"/>
              <a:t>neovisnost</a:t>
            </a:r>
            <a:r>
              <a:rPr lang="en-GB" sz="3200" dirty="0" smtClean="0"/>
              <a:t> </a:t>
            </a:r>
            <a:r>
              <a:rPr lang="en-GB" sz="3200" dirty="0" err="1" smtClean="0"/>
              <a:t>sudstva</a:t>
            </a:r>
            <a:r>
              <a:rPr lang="en-GB" sz="3200" dirty="0" smtClean="0"/>
              <a:t>, </a:t>
            </a:r>
            <a:r>
              <a:rPr lang="en-GB" sz="3200" dirty="0" err="1" smtClean="0"/>
              <a:t>povjerenje</a:t>
            </a:r>
            <a:r>
              <a:rPr lang="en-GB" sz="3200" dirty="0" smtClean="0"/>
              <a:t> </a:t>
            </a:r>
            <a:r>
              <a:rPr lang="en-GB" sz="3200" dirty="0" err="1" smtClean="0"/>
              <a:t>javnosti</a:t>
            </a:r>
            <a:r>
              <a:rPr lang="en-GB" sz="3200" dirty="0" smtClean="0"/>
              <a:t> u </a:t>
            </a:r>
            <a:r>
              <a:rPr lang="en-GB" sz="3200" dirty="0" err="1" smtClean="0"/>
              <a:t>sudstvo</a:t>
            </a:r>
            <a:r>
              <a:rPr lang="en-GB" sz="3200" dirty="0" smtClean="0"/>
              <a:t> </a:t>
            </a:r>
            <a:r>
              <a:rPr lang="en-GB" sz="3200" dirty="0" err="1" smtClean="0"/>
              <a:t>i</a:t>
            </a:r>
            <a:r>
              <a:rPr lang="en-GB" sz="3200" dirty="0" smtClean="0"/>
              <a:t>, u </a:t>
            </a:r>
            <a:r>
              <a:rPr lang="en-GB" sz="3200" dirty="0" err="1" smtClean="0"/>
              <a:t>konačnici</a:t>
            </a:r>
            <a:r>
              <a:rPr lang="en-GB" sz="3200" dirty="0" smtClean="0"/>
              <a:t>, </a:t>
            </a:r>
            <a:r>
              <a:rPr lang="en-GB" sz="3200" dirty="0" err="1" smtClean="0"/>
              <a:t>vladavinu</a:t>
            </a:r>
            <a:r>
              <a:rPr lang="en-GB" sz="3200" dirty="0" smtClean="0"/>
              <a:t> </a:t>
            </a:r>
            <a:r>
              <a:rPr lang="en-GB" sz="3200" dirty="0" err="1" smtClean="0"/>
              <a:t>prava</a:t>
            </a:r>
            <a:r>
              <a:rPr lang="en-GB" sz="3200" dirty="0" smtClean="0"/>
              <a:t>.  </a:t>
            </a:r>
            <a:r>
              <a:rPr lang="en-GB" sz="3200" dirty="0" err="1" smtClean="0"/>
              <a:t>Ti</a:t>
            </a:r>
            <a:r>
              <a:rPr lang="en-GB" sz="3200" dirty="0" smtClean="0"/>
              <a:t> </a:t>
            </a:r>
            <a:r>
              <a:rPr lang="en-GB" sz="3200" dirty="0" err="1" smtClean="0"/>
              <a:t>politički</a:t>
            </a:r>
            <a:r>
              <a:rPr lang="en-GB" sz="3200" dirty="0" smtClean="0"/>
              <a:t> </a:t>
            </a:r>
            <a:r>
              <a:rPr lang="en-GB" sz="3200" dirty="0" err="1" smtClean="0"/>
              <a:t>uplivi</a:t>
            </a:r>
            <a:r>
              <a:rPr lang="en-GB" sz="3200" dirty="0" smtClean="0"/>
              <a:t> </a:t>
            </a:r>
            <a:r>
              <a:rPr lang="en-GB" sz="3200" dirty="0" err="1" smtClean="0"/>
              <a:t>mogu</a:t>
            </a:r>
            <a:r>
              <a:rPr lang="en-GB" sz="3200" dirty="0" smtClean="0"/>
              <a:t> </a:t>
            </a:r>
            <a:r>
              <a:rPr lang="en-GB" sz="3200" dirty="0" err="1" smtClean="0"/>
              <a:t>kod</a:t>
            </a:r>
            <a:r>
              <a:rPr lang="en-GB" sz="3200" dirty="0" smtClean="0"/>
              <a:t> </a:t>
            </a:r>
            <a:r>
              <a:rPr lang="en-GB" sz="3200" dirty="0" err="1" smtClean="0"/>
              <a:t>sudaca</a:t>
            </a:r>
            <a:r>
              <a:rPr lang="en-GB" sz="3200" dirty="0" smtClean="0"/>
              <a:t> </a:t>
            </a:r>
            <a:r>
              <a:rPr lang="en-GB" sz="3200" dirty="0" err="1" smtClean="0"/>
              <a:t>prouzročiti</a:t>
            </a:r>
            <a:r>
              <a:rPr lang="en-GB" sz="3200" dirty="0" smtClean="0"/>
              <a:t> </a:t>
            </a:r>
            <a:r>
              <a:rPr lang="en-GB" sz="3200" dirty="0" err="1" smtClean="0"/>
              <a:t>znatan</a:t>
            </a:r>
            <a:r>
              <a:rPr lang="en-GB" sz="3200" dirty="0" smtClean="0"/>
              <a:t> </a:t>
            </a:r>
            <a:r>
              <a:rPr lang="en-GB" sz="3200" dirty="0" err="1" smtClean="0"/>
              <a:t>stres</a:t>
            </a:r>
            <a:r>
              <a:rPr lang="en-GB" sz="3200" dirty="0" smtClean="0"/>
              <a:t>, </a:t>
            </a:r>
            <a:r>
              <a:rPr lang="en-GB" sz="3200" dirty="0" err="1" smtClean="0"/>
              <a:t>koji</a:t>
            </a:r>
            <a:r>
              <a:rPr lang="en-GB" sz="3200" dirty="0" smtClean="0"/>
              <a:t> </a:t>
            </a:r>
            <a:r>
              <a:rPr lang="en-GB" sz="3200" dirty="0" err="1" smtClean="0"/>
              <a:t>može</a:t>
            </a:r>
            <a:r>
              <a:rPr lang="en-GB" sz="3200" dirty="0" smtClean="0"/>
              <a:t> </a:t>
            </a:r>
            <a:r>
              <a:rPr lang="en-GB" sz="3200" dirty="0" err="1" smtClean="0"/>
              <a:t>umanjiti</a:t>
            </a:r>
            <a:r>
              <a:rPr lang="en-GB" sz="3200" dirty="0" smtClean="0"/>
              <a:t> </a:t>
            </a:r>
            <a:r>
              <a:rPr lang="en-GB" sz="3200" dirty="0" err="1" smtClean="0"/>
              <a:t>njihovu</a:t>
            </a:r>
            <a:r>
              <a:rPr lang="en-GB" sz="3200" dirty="0" smtClean="0"/>
              <a:t> </a:t>
            </a:r>
            <a:r>
              <a:rPr lang="en-GB" sz="3200" dirty="0" err="1" smtClean="0"/>
              <a:t>sposobnost</a:t>
            </a:r>
            <a:r>
              <a:rPr lang="en-GB" sz="3200" dirty="0" smtClean="0"/>
              <a:t> da, </a:t>
            </a:r>
            <a:r>
              <a:rPr lang="en-GB" sz="3200" dirty="0" err="1" smtClean="0"/>
              <a:t>suočeni</a:t>
            </a:r>
            <a:r>
              <a:rPr lang="en-GB" sz="3200" dirty="0" smtClean="0"/>
              <a:t> s </a:t>
            </a:r>
            <a:r>
              <a:rPr lang="en-GB" sz="3200" dirty="0" err="1" smtClean="0"/>
              <a:t>takvim</a:t>
            </a:r>
            <a:r>
              <a:rPr lang="en-GB" sz="3200" dirty="0" smtClean="0"/>
              <a:t> </a:t>
            </a:r>
            <a:r>
              <a:rPr lang="en-GB" sz="3200" dirty="0" err="1" smtClean="0"/>
              <a:t>pritiscima</a:t>
            </a:r>
            <a:r>
              <a:rPr lang="en-GB" sz="3200" dirty="0" smtClean="0"/>
              <a:t>, </a:t>
            </a:r>
            <a:r>
              <a:rPr lang="en-GB" sz="3200" dirty="0" err="1" smtClean="0"/>
              <a:t>pokažu</a:t>
            </a:r>
            <a:r>
              <a:rPr lang="en-GB" sz="3200" dirty="0" smtClean="0"/>
              <a:t> </a:t>
            </a:r>
            <a:r>
              <a:rPr lang="en-GB" sz="3200" dirty="0" err="1" smtClean="0"/>
              <a:t>odgovarajuću</a:t>
            </a:r>
            <a:r>
              <a:rPr lang="en-GB" sz="3200" dirty="0" smtClean="0"/>
              <a:t> </a:t>
            </a:r>
            <a:r>
              <a:rPr lang="en-GB" sz="3200" dirty="0" err="1" smtClean="0"/>
              <a:t>suzdržanost</a:t>
            </a:r>
            <a:r>
              <a:rPr lang="en-GB" sz="3200" dirty="0" smtClean="0"/>
              <a:t> </a:t>
            </a:r>
            <a:r>
              <a:rPr lang="en-GB" sz="3200" dirty="0" err="1" smtClean="0"/>
              <a:t>kako</a:t>
            </a:r>
            <a:r>
              <a:rPr lang="en-GB" sz="3200" dirty="0" smtClean="0"/>
              <a:t> bi </a:t>
            </a:r>
            <a:r>
              <a:rPr lang="en-GB" sz="3200" dirty="0" err="1" smtClean="0"/>
              <a:t>očuvali</a:t>
            </a:r>
            <a:r>
              <a:rPr lang="en-GB" sz="3200" dirty="0" smtClean="0"/>
              <a:t> </a:t>
            </a:r>
            <a:r>
              <a:rPr lang="en-GB" sz="3200" dirty="0" err="1" smtClean="0"/>
              <a:t>svoju</a:t>
            </a:r>
            <a:r>
              <a:rPr lang="en-GB" sz="3200" dirty="0" smtClean="0"/>
              <a:t> </a:t>
            </a:r>
            <a:r>
              <a:rPr lang="en-GB" sz="3200" dirty="0" err="1" smtClean="0"/>
              <a:t>neovisnost</a:t>
            </a:r>
            <a:r>
              <a:rPr lang="en-GB" sz="3200" dirty="0" smtClean="0"/>
              <a:t> </a:t>
            </a:r>
            <a:r>
              <a:rPr lang="en-GB" sz="3200" dirty="0" err="1" smtClean="0"/>
              <a:t>i</a:t>
            </a:r>
            <a:r>
              <a:rPr lang="en-GB" sz="3200" dirty="0" smtClean="0"/>
              <a:t> </a:t>
            </a:r>
            <a:r>
              <a:rPr lang="en-GB" sz="3200" dirty="0" err="1" smtClean="0"/>
              <a:t>nepristranost</a:t>
            </a:r>
            <a:r>
              <a:rPr lang="en-GB" sz="3200" dirty="0" smtClean="0"/>
              <a:t>.“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024466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Venecijanska komisija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„</a:t>
            </a:r>
            <a:r>
              <a:rPr lang="en-GB" dirty="0" err="1" smtClean="0"/>
              <a:t>Osnovna</a:t>
            </a:r>
            <a:r>
              <a:rPr lang="en-GB" dirty="0" smtClean="0"/>
              <a:t> </a:t>
            </a:r>
            <a:r>
              <a:rPr lang="en-GB" dirty="0" err="1" smtClean="0"/>
              <a:t>načela</a:t>
            </a:r>
            <a:r>
              <a:rPr lang="en-GB" dirty="0" smtClean="0"/>
              <a:t> </a:t>
            </a:r>
            <a:r>
              <a:rPr lang="en-GB" dirty="0" err="1" smtClean="0"/>
              <a:t>koja</a:t>
            </a:r>
            <a:r>
              <a:rPr lang="en-GB" dirty="0" smtClean="0"/>
              <a:t> </a:t>
            </a:r>
            <a:r>
              <a:rPr lang="en-GB" dirty="0" err="1" smtClean="0"/>
              <a:t>osiguravaju</a:t>
            </a:r>
            <a:r>
              <a:rPr lang="en-GB" dirty="0" smtClean="0"/>
              <a:t> </a:t>
            </a:r>
            <a:r>
              <a:rPr lang="en-GB" dirty="0" err="1" smtClean="0"/>
              <a:t>neovisnost</a:t>
            </a:r>
            <a:r>
              <a:rPr lang="en-GB" dirty="0" smtClean="0"/>
              <a:t> </a:t>
            </a:r>
            <a:r>
              <a:rPr lang="en-GB" dirty="0" err="1" smtClean="0"/>
              <a:t>sudstva</a:t>
            </a:r>
            <a:r>
              <a:rPr lang="en-GB" dirty="0" smtClean="0"/>
              <a:t> </a:t>
            </a:r>
            <a:r>
              <a:rPr lang="en-GB" dirty="0" err="1" smtClean="0"/>
              <a:t>trebaju</a:t>
            </a:r>
            <a:r>
              <a:rPr lang="en-GB" dirty="0" smtClean="0"/>
              <a:t> </a:t>
            </a:r>
            <a:r>
              <a:rPr lang="en-GB" dirty="0" err="1" smtClean="0"/>
              <a:t>biti</a:t>
            </a:r>
            <a:r>
              <a:rPr lang="en-GB" dirty="0" smtClean="0"/>
              <a:t> </a:t>
            </a:r>
            <a:r>
              <a:rPr lang="en-GB" dirty="0" err="1" smtClean="0"/>
              <a:t>utvrđena</a:t>
            </a:r>
            <a:r>
              <a:rPr lang="en-GB" dirty="0" smtClean="0"/>
              <a:t> u </a:t>
            </a:r>
            <a:r>
              <a:rPr lang="en-GB" dirty="0" err="1" smtClean="0"/>
              <a:t>Ustavu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ekvivalentnim</a:t>
            </a:r>
            <a:r>
              <a:rPr lang="en-GB" dirty="0" smtClean="0"/>
              <a:t> </a:t>
            </a:r>
            <a:r>
              <a:rPr lang="en-GB" dirty="0" err="1" smtClean="0"/>
              <a:t>tekstovima</a:t>
            </a:r>
            <a:r>
              <a:rPr lang="en-GB" dirty="0" smtClean="0"/>
              <a:t>.“ (CDL-AD(2016)015,-Moldova- </a:t>
            </a:r>
            <a:r>
              <a:rPr lang="en-GB" dirty="0" err="1" smtClean="0"/>
              <a:t>stavak</a:t>
            </a:r>
            <a:r>
              <a:rPr lang="en-GB" dirty="0" smtClean="0"/>
              <a:t> 48.-49.)</a:t>
            </a:r>
          </a:p>
          <a:p>
            <a:r>
              <a:rPr lang="en-GB" dirty="0" smtClean="0"/>
              <a:t>„I </a:t>
            </a:r>
            <a:r>
              <a:rPr lang="en-GB" dirty="0" err="1" smtClean="0"/>
              <a:t>sudstvo</a:t>
            </a:r>
            <a:r>
              <a:rPr lang="en-GB" dirty="0" smtClean="0"/>
              <a:t>, </a:t>
            </a:r>
            <a:r>
              <a:rPr lang="en-GB" dirty="0" err="1" smtClean="0"/>
              <a:t>kao</a:t>
            </a:r>
            <a:r>
              <a:rPr lang="en-GB" dirty="0" smtClean="0"/>
              <a:t> </a:t>
            </a:r>
            <a:r>
              <a:rPr lang="en-GB" dirty="0" err="1" smtClean="0"/>
              <a:t>institucija</a:t>
            </a:r>
            <a:r>
              <a:rPr lang="en-GB" dirty="0" smtClean="0"/>
              <a:t>,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pojedinačni</a:t>
            </a:r>
            <a:r>
              <a:rPr lang="en-GB" dirty="0" smtClean="0"/>
              <a:t> </a:t>
            </a:r>
            <a:r>
              <a:rPr lang="en-GB" dirty="0" err="1" smtClean="0"/>
              <a:t>suci</a:t>
            </a:r>
            <a:r>
              <a:rPr lang="en-GB" dirty="0" smtClean="0"/>
              <a:t> </a:t>
            </a:r>
            <a:r>
              <a:rPr lang="en-GB" dirty="0" err="1" smtClean="0"/>
              <a:t>moraju</a:t>
            </a:r>
            <a:r>
              <a:rPr lang="en-GB" dirty="0" smtClean="0"/>
              <a:t> </a:t>
            </a:r>
            <a:r>
              <a:rPr lang="en-GB" dirty="0" err="1" smtClean="0"/>
              <a:t>biti</a:t>
            </a:r>
            <a:r>
              <a:rPr lang="en-GB" dirty="0" smtClean="0"/>
              <a:t> u </a:t>
            </a:r>
            <a:r>
              <a:rPr lang="en-GB" dirty="0" err="1" smtClean="0"/>
              <a:t>mogućnosti</a:t>
            </a:r>
            <a:r>
              <a:rPr lang="en-GB" dirty="0" smtClean="0"/>
              <a:t> </a:t>
            </a:r>
            <a:r>
              <a:rPr lang="en-GB" dirty="0" err="1" smtClean="0"/>
              <a:t>obavljati</a:t>
            </a:r>
            <a:r>
              <a:rPr lang="en-GB" dirty="0" smtClean="0"/>
              <a:t> </a:t>
            </a:r>
            <a:r>
              <a:rPr lang="en-GB" dirty="0" err="1" smtClean="0"/>
              <a:t>svoje</a:t>
            </a:r>
            <a:r>
              <a:rPr lang="en-GB" dirty="0" smtClean="0"/>
              <a:t> </a:t>
            </a:r>
            <a:r>
              <a:rPr lang="en-GB" dirty="0" err="1" smtClean="0"/>
              <a:t>profesionalne</a:t>
            </a:r>
            <a:r>
              <a:rPr lang="en-GB" dirty="0" smtClean="0"/>
              <a:t> </a:t>
            </a:r>
            <a:r>
              <a:rPr lang="en-GB" dirty="0" err="1" smtClean="0"/>
              <a:t>odgovornosti</a:t>
            </a:r>
            <a:r>
              <a:rPr lang="en-GB" dirty="0" smtClean="0"/>
              <a:t> u </a:t>
            </a:r>
            <a:r>
              <a:rPr lang="en-GB" dirty="0" err="1" smtClean="0"/>
              <a:t>suđenju</a:t>
            </a:r>
            <a:r>
              <a:rPr lang="en-GB" dirty="0" smtClean="0"/>
              <a:t> bez </a:t>
            </a:r>
            <a:r>
              <a:rPr lang="en-GB" dirty="0" err="1" smtClean="0"/>
              <a:t>utjecaja</a:t>
            </a:r>
            <a:r>
              <a:rPr lang="en-GB" dirty="0" smtClean="0"/>
              <a:t> </a:t>
            </a:r>
            <a:r>
              <a:rPr lang="en-GB" dirty="0" err="1" smtClean="0"/>
              <a:t>izvršne</a:t>
            </a:r>
            <a:r>
              <a:rPr lang="en-GB" dirty="0" smtClean="0"/>
              <a:t> </a:t>
            </a:r>
            <a:r>
              <a:rPr lang="en-GB" dirty="0" err="1" smtClean="0"/>
              <a:t>vlasti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bilo</a:t>
            </a:r>
            <a:r>
              <a:rPr lang="en-GB" dirty="0" smtClean="0"/>
              <a:t> </a:t>
            </a:r>
            <a:r>
              <a:rPr lang="en-GB" dirty="0" err="1" smtClean="0"/>
              <a:t>koje</a:t>
            </a:r>
            <a:r>
              <a:rPr lang="en-GB" dirty="0" smtClean="0"/>
              <a:t> </a:t>
            </a:r>
            <a:r>
              <a:rPr lang="en-GB" dirty="0" err="1" smtClean="0"/>
              <a:t>druge</a:t>
            </a:r>
            <a:r>
              <a:rPr lang="en-GB" dirty="0" smtClean="0"/>
              <a:t> </a:t>
            </a:r>
            <a:r>
              <a:rPr lang="en-GB" dirty="0" err="1" smtClean="0"/>
              <a:t>strane</a:t>
            </a:r>
            <a:r>
              <a:rPr lang="en-GB" dirty="0" smtClean="0"/>
              <a:t>. (CDL-AD(2018)028,-Malta- </a:t>
            </a:r>
            <a:r>
              <a:rPr lang="en-GB" dirty="0" err="1" smtClean="0"/>
              <a:t>stavak</a:t>
            </a:r>
            <a:r>
              <a:rPr lang="en-GB" dirty="0" smtClean="0"/>
              <a:t> 27.)</a:t>
            </a:r>
          </a:p>
          <a:p>
            <a:r>
              <a:rPr lang="en-GB" dirty="0" smtClean="0"/>
              <a:t>„</a:t>
            </a:r>
            <a:r>
              <a:rPr lang="en-GB" dirty="0" err="1" smtClean="0"/>
              <a:t>Međutim</a:t>
            </a:r>
            <a:r>
              <a:rPr lang="en-GB" dirty="0" smtClean="0"/>
              <a:t>, </a:t>
            </a:r>
            <a:r>
              <a:rPr lang="en-GB" dirty="0" err="1" smtClean="0"/>
              <a:t>treba</a:t>
            </a:r>
            <a:r>
              <a:rPr lang="en-GB" dirty="0" smtClean="0"/>
              <a:t> </a:t>
            </a:r>
            <a:r>
              <a:rPr lang="en-GB" dirty="0" err="1" smtClean="0"/>
              <a:t>napomenuti</a:t>
            </a:r>
            <a:r>
              <a:rPr lang="en-GB" dirty="0" smtClean="0"/>
              <a:t> da </a:t>
            </a:r>
            <a:r>
              <a:rPr lang="en-GB" dirty="0" err="1" smtClean="0"/>
              <a:t>neovisnost</a:t>
            </a:r>
            <a:r>
              <a:rPr lang="en-GB" dirty="0" smtClean="0"/>
              <a:t> </a:t>
            </a:r>
            <a:r>
              <a:rPr lang="en-GB" dirty="0" err="1" smtClean="0"/>
              <a:t>sudstva</a:t>
            </a:r>
            <a:r>
              <a:rPr lang="en-GB" dirty="0" smtClean="0"/>
              <a:t> </a:t>
            </a:r>
            <a:r>
              <a:rPr lang="en-GB" dirty="0" err="1" smtClean="0"/>
              <a:t>nije</a:t>
            </a:r>
            <a:r>
              <a:rPr lang="en-GB" dirty="0" smtClean="0"/>
              <a:t> </a:t>
            </a:r>
            <a:r>
              <a:rPr lang="en-GB" dirty="0" err="1" smtClean="0"/>
              <a:t>prerogativ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privilegija</a:t>
            </a:r>
            <a:r>
              <a:rPr lang="en-GB" dirty="0" smtClean="0"/>
              <a:t> </a:t>
            </a:r>
            <a:r>
              <a:rPr lang="en-GB" dirty="0" err="1" smtClean="0"/>
              <a:t>dodijeljena</a:t>
            </a:r>
            <a:r>
              <a:rPr lang="en-GB" dirty="0" smtClean="0"/>
              <a:t> u </a:t>
            </a:r>
            <a:r>
              <a:rPr lang="en-GB" dirty="0" err="1" smtClean="0"/>
              <a:t>vlastitom</a:t>
            </a:r>
            <a:r>
              <a:rPr lang="en-GB" dirty="0" smtClean="0"/>
              <a:t> </a:t>
            </a:r>
            <a:r>
              <a:rPr lang="en-GB" dirty="0" err="1" smtClean="0"/>
              <a:t>interesu</a:t>
            </a:r>
            <a:r>
              <a:rPr lang="en-GB" dirty="0" smtClean="0"/>
              <a:t> </a:t>
            </a:r>
            <a:r>
              <a:rPr lang="en-GB" dirty="0" err="1" smtClean="0"/>
              <a:t>suca</a:t>
            </a:r>
            <a:r>
              <a:rPr lang="en-GB" dirty="0" smtClean="0"/>
              <a:t>, </a:t>
            </a:r>
            <a:r>
              <a:rPr lang="en-GB" dirty="0" err="1" smtClean="0"/>
              <a:t>već</a:t>
            </a:r>
            <a:r>
              <a:rPr lang="en-GB" dirty="0" smtClean="0"/>
              <a:t> je </a:t>
            </a:r>
            <a:r>
              <a:rPr lang="en-GB" dirty="0" err="1" smtClean="0"/>
              <a:t>temeljno</a:t>
            </a:r>
            <a:r>
              <a:rPr lang="en-GB" dirty="0" smtClean="0"/>
              <a:t> </a:t>
            </a:r>
            <a:r>
              <a:rPr lang="en-GB" dirty="0" err="1" smtClean="0"/>
              <a:t>načelo</a:t>
            </a:r>
            <a:r>
              <a:rPr lang="en-GB" dirty="0" smtClean="0"/>
              <a:t>, </a:t>
            </a:r>
            <a:r>
              <a:rPr lang="en-GB" dirty="0" err="1" smtClean="0"/>
              <a:t>bitan</a:t>
            </a:r>
            <a:r>
              <a:rPr lang="en-GB" dirty="0" smtClean="0"/>
              <a:t> element </a:t>
            </a:r>
            <a:r>
              <a:rPr lang="en-GB" dirty="0" err="1" smtClean="0"/>
              <a:t>svake</a:t>
            </a:r>
            <a:r>
              <a:rPr lang="en-GB" dirty="0" smtClean="0"/>
              <a:t> </a:t>
            </a:r>
            <a:r>
              <a:rPr lang="en-GB" dirty="0" err="1" smtClean="0"/>
              <a:t>demokratske</a:t>
            </a:r>
            <a:r>
              <a:rPr lang="en-GB" dirty="0" smtClean="0"/>
              <a:t> </a:t>
            </a:r>
            <a:r>
              <a:rPr lang="en-GB" dirty="0" err="1" smtClean="0"/>
              <a:t>države</a:t>
            </a:r>
            <a:r>
              <a:rPr lang="en-GB" dirty="0" smtClean="0"/>
              <a:t>, </a:t>
            </a:r>
            <a:r>
              <a:rPr lang="en-GB" dirty="0" err="1" smtClean="0"/>
              <a:t>preduvjet</a:t>
            </a:r>
            <a:r>
              <a:rPr lang="en-GB" dirty="0" smtClean="0"/>
              <a:t> </a:t>
            </a:r>
            <a:r>
              <a:rPr lang="en-GB" dirty="0" err="1" smtClean="0"/>
              <a:t>vladavine</a:t>
            </a:r>
            <a:r>
              <a:rPr lang="en-GB" dirty="0" smtClean="0"/>
              <a:t> </a:t>
            </a:r>
            <a:r>
              <a:rPr lang="en-GB" dirty="0" err="1" smtClean="0"/>
              <a:t>prava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temeljno</a:t>
            </a:r>
            <a:r>
              <a:rPr lang="en-GB" dirty="0" smtClean="0"/>
              <a:t> </a:t>
            </a:r>
            <a:r>
              <a:rPr lang="en-GB" dirty="0" err="1" smtClean="0"/>
              <a:t>jamstvo</a:t>
            </a:r>
            <a:r>
              <a:rPr lang="en-GB" dirty="0" smtClean="0"/>
              <a:t> </a:t>
            </a:r>
            <a:r>
              <a:rPr lang="en-GB" dirty="0" err="1" smtClean="0"/>
              <a:t>pravičnog</a:t>
            </a:r>
            <a:r>
              <a:rPr lang="en-GB" dirty="0" smtClean="0"/>
              <a:t> </a:t>
            </a:r>
            <a:r>
              <a:rPr lang="en-GB" dirty="0" err="1" smtClean="0"/>
              <a:t>suđenja</a:t>
            </a:r>
            <a:r>
              <a:rPr lang="en-GB" dirty="0" smtClean="0"/>
              <a:t> (CDL-AD(2014)042- </a:t>
            </a:r>
            <a:r>
              <a:rPr lang="en-GB" dirty="0" err="1" smtClean="0"/>
              <a:t>Crna</a:t>
            </a:r>
            <a:r>
              <a:rPr lang="en-GB" dirty="0" smtClean="0"/>
              <a:t> Gora- </a:t>
            </a:r>
            <a:r>
              <a:rPr lang="en-GB" dirty="0" err="1" smtClean="0"/>
              <a:t>stavak</a:t>
            </a:r>
            <a:r>
              <a:rPr lang="en-GB" dirty="0" smtClean="0"/>
              <a:t> 12.)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4319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„</a:t>
            </a:r>
            <a:r>
              <a:rPr lang="en-GB" dirty="0" err="1" smtClean="0"/>
              <a:t>Načelo</a:t>
            </a:r>
            <a:r>
              <a:rPr lang="en-GB" dirty="0" smtClean="0"/>
              <a:t> da se </a:t>
            </a:r>
            <a:r>
              <a:rPr lang="en-GB" dirty="0" err="1" smtClean="0"/>
              <a:t>sve</a:t>
            </a:r>
            <a:r>
              <a:rPr lang="en-GB" dirty="0" smtClean="0"/>
              <a:t> </a:t>
            </a:r>
            <a:r>
              <a:rPr lang="en-GB" dirty="0" err="1" smtClean="0"/>
              <a:t>odluke</a:t>
            </a:r>
            <a:r>
              <a:rPr lang="en-GB" dirty="0" smtClean="0"/>
              <a:t> o </a:t>
            </a:r>
            <a:r>
              <a:rPr lang="en-GB" dirty="0" err="1" smtClean="0"/>
              <a:t>imenovanju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profesionalnoj</a:t>
            </a:r>
            <a:r>
              <a:rPr lang="en-GB" dirty="0" smtClean="0"/>
              <a:t> </a:t>
            </a:r>
            <a:r>
              <a:rPr lang="en-GB" dirty="0" err="1" smtClean="0"/>
              <a:t>karijeri</a:t>
            </a:r>
            <a:r>
              <a:rPr lang="en-GB" dirty="0" smtClean="0"/>
              <a:t> </a:t>
            </a:r>
            <a:r>
              <a:rPr lang="en-GB" dirty="0" err="1" smtClean="0"/>
              <a:t>sudaca</a:t>
            </a:r>
            <a:r>
              <a:rPr lang="en-GB" dirty="0" smtClean="0"/>
              <a:t> </a:t>
            </a:r>
            <a:r>
              <a:rPr lang="en-GB" dirty="0" err="1" smtClean="0"/>
              <a:t>trebaju</a:t>
            </a:r>
            <a:r>
              <a:rPr lang="en-GB" dirty="0" smtClean="0"/>
              <a:t> </a:t>
            </a:r>
            <a:r>
              <a:rPr lang="en-GB" dirty="0" err="1" smtClean="0"/>
              <a:t>temeljiti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zaslugama</a:t>
            </a:r>
            <a:r>
              <a:rPr lang="en-GB" dirty="0" smtClean="0"/>
              <a:t>, </a:t>
            </a:r>
            <a:r>
              <a:rPr lang="en-GB" dirty="0" err="1" smtClean="0"/>
              <a:t>primjenjujući</a:t>
            </a:r>
            <a:r>
              <a:rPr lang="en-GB" dirty="0" smtClean="0"/>
              <a:t> </a:t>
            </a:r>
            <a:r>
              <a:rPr lang="en-GB" dirty="0" err="1" smtClean="0"/>
              <a:t>objektivne</a:t>
            </a:r>
            <a:r>
              <a:rPr lang="en-GB" dirty="0" smtClean="0"/>
              <a:t> </a:t>
            </a:r>
            <a:r>
              <a:rPr lang="en-GB" dirty="0" err="1" smtClean="0"/>
              <a:t>kriterije</a:t>
            </a:r>
            <a:r>
              <a:rPr lang="en-GB" dirty="0" smtClean="0"/>
              <a:t> u </a:t>
            </a:r>
            <a:r>
              <a:rPr lang="en-GB" dirty="0" err="1" smtClean="0"/>
              <a:t>okviru</a:t>
            </a:r>
            <a:r>
              <a:rPr lang="en-GB" dirty="0" smtClean="0"/>
              <a:t> </a:t>
            </a:r>
            <a:r>
              <a:rPr lang="en-GB" dirty="0" err="1" smtClean="0"/>
              <a:t>zakona</a:t>
            </a:r>
            <a:r>
              <a:rPr lang="en-GB" dirty="0" smtClean="0"/>
              <a:t>, </a:t>
            </a:r>
            <a:r>
              <a:rPr lang="en-GB" dirty="0" err="1" smtClean="0"/>
              <a:t>neosporno</a:t>
            </a:r>
            <a:r>
              <a:rPr lang="en-GB" dirty="0" smtClean="0"/>
              <a:t> je.“ (CDL-AD(2018)01-Rumunjska- </a:t>
            </a:r>
            <a:r>
              <a:rPr lang="en-GB" dirty="0" err="1" smtClean="0"/>
              <a:t>stavak</a:t>
            </a:r>
            <a:r>
              <a:rPr lang="en-GB" dirty="0" smtClean="0"/>
              <a:t> 37.)</a:t>
            </a:r>
          </a:p>
          <a:p>
            <a:r>
              <a:rPr lang="en-GB" dirty="0" smtClean="0"/>
              <a:t>„</a:t>
            </a:r>
            <a:r>
              <a:rPr lang="en-GB" dirty="0" err="1" smtClean="0"/>
              <a:t>Štoviše</a:t>
            </a:r>
            <a:r>
              <a:rPr lang="en-GB" dirty="0" smtClean="0"/>
              <a:t>, </a:t>
            </a:r>
            <a:r>
              <a:rPr lang="en-GB" dirty="0" err="1" smtClean="0"/>
              <a:t>suci</a:t>
            </a:r>
            <a:r>
              <a:rPr lang="en-GB" dirty="0" smtClean="0"/>
              <a:t> se ne bi </a:t>
            </a:r>
            <a:r>
              <a:rPr lang="en-GB" dirty="0" err="1" smtClean="0"/>
              <a:t>smjeli</a:t>
            </a:r>
            <a:r>
              <a:rPr lang="en-GB" dirty="0" smtClean="0"/>
              <a:t> </a:t>
            </a:r>
            <a:r>
              <a:rPr lang="en-GB" dirty="0" err="1" smtClean="0"/>
              <a:t>dovesti</a:t>
            </a:r>
            <a:r>
              <a:rPr lang="en-GB" dirty="0" smtClean="0"/>
              <a:t> u </a:t>
            </a:r>
            <a:r>
              <a:rPr lang="en-GB" dirty="0" err="1" smtClean="0"/>
              <a:t>položaj</a:t>
            </a:r>
            <a:r>
              <a:rPr lang="en-GB" dirty="0" smtClean="0"/>
              <a:t> u </a:t>
            </a:r>
            <a:r>
              <a:rPr lang="en-GB" dirty="0" err="1" smtClean="0"/>
              <a:t>kojem</a:t>
            </a:r>
            <a:r>
              <a:rPr lang="en-GB" dirty="0" smtClean="0"/>
              <a:t> se </a:t>
            </a:r>
            <a:r>
              <a:rPr lang="en-GB" dirty="0" err="1" smtClean="0"/>
              <a:t>može</a:t>
            </a:r>
            <a:r>
              <a:rPr lang="en-GB" dirty="0" smtClean="0"/>
              <a:t> </a:t>
            </a:r>
            <a:r>
              <a:rPr lang="en-GB" dirty="0" err="1" smtClean="0"/>
              <a:t>dovesti</a:t>
            </a:r>
            <a:r>
              <a:rPr lang="en-GB" dirty="0" smtClean="0"/>
              <a:t> u </a:t>
            </a:r>
            <a:r>
              <a:rPr lang="en-GB" dirty="0" err="1" smtClean="0"/>
              <a:t>pitanje</a:t>
            </a:r>
            <a:r>
              <a:rPr lang="en-GB" dirty="0" smtClean="0"/>
              <a:t> </a:t>
            </a:r>
            <a:r>
              <a:rPr lang="en-GB" dirty="0" err="1" smtClean="0"/>
              <a:t>njihova</a:t>
            </a:r>
            <a:r>
              <a:rPr lang="en-GB" dirty="0" smtClean="0"/>
              <a:t> </a:t>
            </a:r>
            <a:r>
              <a:rPr lang="en-GB" dirty="0" err="1" smtClean="0"/>
              <a:t>neovisnost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nepristranost</a:t>
            </a:r>
            <a:r>
              <a:rPr lang="en-GB" dirty="0" smtClean="0"/>
              <a:t>. To </a:t>
            </a:r>
            <a:r>
              <a:rPr lang="en-GB" dirty="0" err="1" smtClean="0"/>
              <a:t>opravdava</a:t>
            </a:r>
            <a:r>
              <a:rPr lang="en-GB" dirty="0" smtClean="0"/>
              <a:t> </a:t>
            </a:r>
            <a:r>
              <a:rPr lang="en-GB" dirty="0" err="1" smtClean="0"/>
              <a:t>nacionalna</a:t>
            </a:r>
            <a:r>
              <a:rPr lang="en-GB" dirty="0" smtClean="0"/>
              <a:t> </a:t>
            </a:r>
            <a:r>
              <a:rPr lang="en-GB" dirty="0" err="1" smtClean="0"/>
              <a:t>pravila</a:t>
            </a:r>
            <a:r>
              <a:rPr lang="en-GB" dirty="0" smtClean="0"/>
              <a:t> o </a:t>
            </a:r>
            <a:r>
              <a:rPr lang="en-GB" dirty="0" err="1" smtClean="0"/>
              <a:t>nespojivosti</a:t>
            </a:r>
            <a:r>
              <a:rPr lang="en-GB" dirty="0" smtClean="0"/>
              <a:t> </a:t>
            </a:r>
            <a:r>
              <a:rPr lang="en-GB" dirty="0" err="1" smtClean="0"/>
              <a:t>sudačke</a:t>
            </a:r>
            <a:r>
              <a:rPr lang="en-GB" dirty="0" smtClean="0"/>
              <a:t> </a:t>
            </a:r>
            <a:r>
              <a:rPr lang="en-GB" dirty="0" err="1" smtClean="0"/>
              <a:t>dužnosti</a:t>
            </a:r>
            <a:r>
              <a:rPr lang="en-GB" dirty="0" smtClean="0"/>
              <a:t> s </a:t>
            </a:r>
            <a:r>
              <a:rPr lang="en-GB" dirty="0" err="1" smtClean="0"/>
              <a:t>drugim</a:t>
            </a:r>
            <a:r>
              <a:rPr lang="en-GB" dirty="0" smtClean="0"/>
              <a:t> </a:t>
            </a:r>
            <a:r>
              <a:rPr lang="en-GB" dirty="0" err="1" smtClean="0"/>
              <a:t>funkcijama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ujedno</a:t>
            </a:r>
            <a:r>
              <a:rPr lang="en-GB" dirty="0" smtClean="0"/>
              <a:t> je </a:t>
            </a:r>
            <a:r>
              <a:rPr lang="en-GB" dirty="0" err="1" smtClean="0"/>
              <a:t>razlog</a:t>
            </a:r>
            <a:r>
              <a:rPr lang="en-GB" dirty="0" smtClean="0"/>
              <a:t> </a:t>
            </a:r>
            <a:r>
              <a:rPr lang="en-GB" dirty="0" err="1" smtClean="0"/>
              <a:t>zašto</a:t>
            </a:r>
            <a:r>
              <a:rPr lang="en-GB" dirty="0" smtClean="0"/>
              <a:t> </a:t>
            </a:r>
            <a:r>
              <a:rPr lang="en-GB" dirty="0" err="1" smtClean="0"/>
              <a:t>mnoge</a:t>
            </a:r>
            <a:r>
              <a:rPr lang="en-GB" dirty="0" smtClean="0"/>
              <a:t> </a:t>
            </a:r>
            <a:r>
              <a:rPr lang="en-GB" dirty="0" err="1" smtClean="0"/>
              <a:t>države</a:t>
            </a:r>
            <a:r>
              <a:rPr lang="en-GB" dirty="0" smtClean="0"/>
              <a:t> </a:t>
            </a:r>
            <a:r>
              <a:rPr lang="en-GB" dirty="0" err="1" smtClean="0"/>
              <a:t>ograničavaju</a:t>
            </a:r>
            <a:r>
              <a:rPr lang="en-GB" dirty="0" smtClean="0"/>
              <a:t> </a:t>
            </a:r>
            <a:r>
              <a:rPr lang="en-GB" dirty="0" err="1" smtClean="0"/>
              <a:t>političke</a:t>
            </a:r>
            <a:r>
              <a:rPr lang="en-GB" dirty="0" smtClean="0"/>
              <a:t> </a:t>
            </a:r>
            <a:r>
              <a:rPr lang="en-GB" dirty="0" err="1" smtClean="0"/>
              <a:t>aktivnosti</a:t>
            </a:r>
            <a:r>
              <a:rPr lang="en-GB" dirty="0" smtClean="0"/>
              <a:t> </a:t>
            </a:r>
            <a:r>
              <a:rPr lang="en-GB" dirty="0" err="1" smtClean="0"/>
              <a:t>sudaca</a:t>
            </a:r>
            <a:r>
              <a:rPr lang="en-GB" dirty="0" smtClean="0"/>
              <a:t>.“ (CDL-AD(2010)004, </a:t>
            </a:r>
            <a:r>
              <a:rPr lang="en-GB" dirty="0" err="1" smtClean="0"/>
              <a:t>Izvješće</a:t>
            </a:r>
            <a:r>
              <a:rPr lang="en-GB" dirty="0" smtClean="0"/>
              <a:t> o </a:t>
            </a:r>
            <a:r>
              <a:rPr lang="en-GB" dirty="0" err="1" smtClean="0"/>
              <a:t>neovisnosti</a:t>
            </a:r>
            <a:r>
              <a:rPr lang="en-GB" dirty="0" smtClean="0"/>
              <a:t> </a:t>
            </a:r>
            <a:r>
              <a:rPr lang="en-GB" dirty="0" err="1" smtClean="0"/>
              <a:t>pravosudnog</a:t>
            </a:r>
            <a:r>
              <a:rPr lang="en-GB" dirty="0" smtClean="0"/>
              <a:t> </a:t>
            </a:r>
            <a:r>
              <a:rPr lang="en-GB" dirty="0" err="1" smtClean="0"/>
              <a:t>sustava</a:t>
            </a:r>
            <a:r>
              <a:rPr lang="en-GB" dirty="0" smtClean="0"/>
              <a:t>, </a:t>
            </a:r>
            <a:r>
              <a:rPr lang="en-GB" dirty="0" err="1" smtClean="0"/>
              <a:t>prvi</a:t>
            </a:r>
            <a:r>
              <a:rPr lang="en-GB" dirty="0" smtClean="0"/>
              <a:t> </a:t>
            </a:r>
            <a:r>
              <a:rPr lang="en-GB" dirty="0" err="1" smtClean="0"/>
              <a:t>dio</a:t>
            </a:r>
            <a:r>
              <a:rPr lang="en-GB" dirty="0" smtClean="0"/>
              <a:t>: </a:t>
            </a:r>
            <a:r>
              <a:rPr lang="en-GB" dirty="0" err="1" smtClean="0"/>
              <a:t>Neovisnost</a:t>
            </a:r>
            <a:r>
              <a:rPr lang="en-GB" dirty="0" smtClean="0"/>
              <a:t> </a:t>
            </a:r>
            <a:r>
              <a:rPr lang="en-GB" dirty="0" err="1" smtClean="0"/>
              <a:t>sudaca</a:t>
            </a:r>
            <a:r>
              <a:rPr lang="en-GB" dirty="0" smtClean="0"/>
              <a:t>, §62)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9992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U </a:t>
            </a:r>
            <a:r>
              <a:rPr lang="en-GB" dirty="0" err="1" smtClean="0"/>
              <a:t>mjeri</a:t>
            </a:r>
            <a:r>
              <a:rPr lang="en-GB" dirty="0" smtClean="0"/>
              <a:t> u </a:t>
            </a:r>
            <a:r>
              <a:rPr lang="en-GB" dirty="0" err="1" smtClean="0"/>
              <a:t>kojoj</a:t>
            </a:r>
            <a:r>
              <a:rPr lang="en-GB" dirty="0" smtClean="0"/>
              <a:t> je </a:t>
            </a:r>
            <a:r>
              <a:rPr lang="en-GB" dirty="0" err="1" smtClean="0"/>
              <a:t>osigurana</a:t>
            </a:r>
            <a:r>
              <a:rPr lang="en-GB" dirty="0" smtClean="0"/>
              <a:t> </a:t>
            </a:r>
            <a:r>
              <a:rPr lang="en-GB" dirty="0" err="1" smtClean="0"/>
              <a:t>neovisnost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autonomija</a:t>
            </a:r>
            <a:r>
              <a:rPr lang="en-GB" dirty="0" smtClean="0"/>
              <a:t> </a:t>
            </a:r>
            <a:r>
              <a:rPr lang="en-GB" dirty="0" err="1" smtClean="0"/>
              <a:t>sudskog</a:t>
            </a:r>
            <a:r>
              <a:rPr lang="en-GB" dirty="0" smtClean="0"/>
              <a:t> </a:t>
            </a:r>
            <a:r>
              <a:rPr lang="en-GB" dirty="0" err="1" smtClean="0"/>
              <a:t>vijeća</a:t>
            </a:r>
            <a:r>
              <a:rPr lang="en-GB" dirty="0" smtClean="0"/>
              <a:t>, </a:t>
            </a:r>
            <a:r>
              <a:rPr lang="en-GB" dirty="0" err="1" smtClean="0"/>
              <a:t>izravno</a:t>
            </a:r>
            <a:r>
              <a:rPr lang="en-GB" dirty="0" smtClean="0"/>
              <a:t> </a:t>
            </a:r>
            <a:r>
              <a:rPr lang="en-GB" dirty="0" err="1" smtClean="0"/>
              <a:t>imenovanje</a:t>
            </a:r>
            <a:r>
              <a:rPr lang="en-GB" dirty="0" smtClean="0"/>
              <a:t> </a:t>
            </a:r>
            <a:r>
              <a:rPr lang="en-GB" dirty="0" err="1" smtClean="0"/>
              <a:t>sudaca</a:t>
            </a:r>
            <a:r>
              <a:rPr lang="en-GB" dirty="0" smtClean="0"/>
              <a:t> od </a:t>
            </a:r>
            <a:r>
              <a:rPr lang="en-GB" dirty="0" err="1" smtClean="0"/>
              <a:t>strane</a:t>
            </a:r>
            <a:r>
              <a:rPr lang="en-GB" dirty="0" smtClean="0"/>
              <a:t> </a:t>
            </a:r>
            <a:r>
              <a:rPr lang="en-GB" dirty="0" err="1" smtClean="0"/>
              <a:t>sudskog</a:t>
            </a:r>
            <a:r>
              <a:rPr lang="en-GB" dirty="0" smtClean="0"/>
              <a:t> </a:t>
            </a:r>
            <a:r>
              <a:rPr lang="en-GB" dirty="0" err="1" smtClean="0"/>
              <a:t>vijeća</a:t>
            </a:r>
            <a:r>
              <a:rPr lang="en-GB" dirty="0" smtClean="0"/>
              <a:t> </a:t>
            </a:r>
            <a:r>
              <a:rPr lang="en-GB" dirty="0" err="1" smtClean="0"/>
              <a:t>očito</a:t>
            </a:r>
            <a:r>
              <a:rPr lang="en-GB" dirty="0" smtClean="0"/>
              <a:t> je </a:t>
            </a:r>
            <a:r>
              <a:rPr lang="en-GB" dirty="0" err="1" smtClean="0"/>
              <a:t>valjan</a:t>
            </a:r>
            <a:r>
              <a:rPr lang="en-GB" dirty="0" smtClean="0"/>
              <a:t> model.” (CDL-AD(2007)028, </a:t>
            </a:r>
            <a:r>
              <a:rPr lang="en-GB" dirty="0" err="1" smtClean="0"/>
              <a:t>Izvješće</a:t>
            </a:r>
            <a:r>
              <a:rPr lang="en-GB" dirty="0" smtClean="0"/>
              <a:t> </a:t>
            </a:r>
            <a:r>
              <a:rPr lang="en-GB" dirty="0" err="1" smtClean="0"/>
              <a:t>Venecijanske</a:t>
            </a:r>
            <a:r>
              <a:rPr lang="en-GB" dirty="0" smtClean="0"/>
              <a:t> </a:t>
            </a:r>
            <a:r>
              <a:rPr lang="en-GB" dirty="0" err="1" smtClean="0"/>
              <a:t>komisije</a:t>
            </a:r>
            <a:r>
              <a:rPr lang="en-GB" dirty="0" smtClean="0"/>
              <a:t> o </a:t>
            </a:r>
            <a:r>
              <a:rPr lang="en-GB" dirty="0" err="1" smtClean="0"/>
              <a:t>imenovanjima</a:t>
            </a:r>
            <a:r>
              <a:rPr lang="en-GB" dirty="0" smtClean="0"/>
              <a:t> </a:t>
            </a:r>
            <a:r>
              <a:rPr lang="en-GB" dirty="0" err="1" smtClean="0"/>
              <a:t>sudaca</a:t>
            </a:r>
            <a:r>
              <a:rPr lang="en-GB" dirty="0" smtClean="0"/>
              <a:t>, §§2-3, 59 </a:t>
            </a:r>
            <a:r>
              <a:rPr lang="en-GB" dirty="0" err="1" smtClean="0"/>
              <a:t>i</a:t>
            </a:r>
            <a:r>
              <a:rPr lang="en-GB" dirty="0" smtClean="0"/>
              <a:t> 12-17)</a:t>
            </a:r>
          </a:p>
          <a:p>
            <a:r>
              <a:rPr lang="en-GB" dirty="0" smtClean="0"/>
              <a:t>„</a:t>
            </a:r>
            <a:r>
              <a:rPr lang="en-GB" dirty="0" err="1" smtClean="0"/>
              <a:t>Važno</a:t>
            </a:r>
            <a:r>
              <a:rPr lang="en-GB" dirty="0" smtClean="0"/>
              <a:t> je da </a:t>
            </a:r>
            <a:r>
              <a:rPr lang="en-GB" dirty="0" err="1" smtClean="0"/>
              <a:t>imenovanje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napredovanje</a:t>
            </a:r>
            <a:r>
              <a:rPr lang="en-GB" dirty="0" smtClean="0"/>
              <a:t> </a:t>
            </a:r>
            <a:r>
              <a:rPr lang="en-GB" dirty="0" err="1" smtClean="0"/>
              <a:t>sudaca</a:t>
            </a:r>
            <a:r>
              <a:rPr lang="en-GB" dirty="0" smtClean="0"/>
              <a:t> ne </a:t>
            </a:r>
            <a:r>
              <a:rPr lang="en-GB" dirty="0" err="1" smtClean="0"/>
              <a:t>bude</a:t>
            </a:r>
            <a:r>
              <a:rPr lang="en-GB" dirty="0" smtClean="0"/>
              <a:t> </a:t>
            </a:r>
            <a:r>
              <a:rPr lang="en-GB" dirty="0" err="1" smtClean="0"/>
              <a:t>utemeljeno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političkim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osobnim</a:t>
            </a:r>
            <a:r>
              <a:rPr lang="en-GB" dirty="0" smtClean="0"/>
              <a:t> </a:t>
            </a:r>
            <a:r>
              <a:rPr lang="en-GB" dirty="0" err="1" smtClean="0"/>
              <a:t>razlozima</a:t>
            </a:r>
            <a:r>
              <a:rPr lang="en-GB" dirty="0" smtClean="0"/>
              <a:t>, a </a:t>
            </a:r>
            <a:r>
              <a:rPr lang="en-GB" dirty="0" err="1" smtClean="0"/>
              <a:t>sustav</a:t>
            </a:r>
            <a:r>
              <a:rPr lang="en-GB" dirty="0" smtClean="0"/>
              <a:t> </a:t>
            </a:r>
            <a:r>
              <a:rPr lang="en-GB" dirty="0" err="1" smtClean="0"/>
              <a:t>treba</a:t>
            </a:r>
            <a:r>
              <a:rPr lang="en-GB" dirty="0" smtClean="0"/>
              <a:t> </a:t>
            </a:r>
            <a:r>
              <a:rPr lang="en-GB" dirty="0" err="1" smtClean="0"/>
              <a:t>stalno</a:t>
            </a:r>
            <a:r>
              <a:rPr lang="en-GB" dirty="0" smtClean="0"/>
              <a:t> </a:t>
            </a:r>
            <a:r>
              <a:rPr lang="en-GB" dirty="0" err="1" smtClean="0"/>
              <a:t>pratiti</a:t>
            </a:r>
            <a:r>
              <a:rPr lang="en-GB" dirty="0" smtClean="0"/>
              <a:t> </a:t>
            </a:r>
            <a:r>
              <a:rPr lang="en-GB" dirty="0" err="1" smtClean="0"/>
              <a:t>kako</a:t>
            </a:r>
            <a:r>
              <a:rPr lang="en-GB" dirty="0" smtClean="0"/>
              <a:t> bi se </a:t>
            </a:r>
            <a:r>
              <a:rPr lang="en-GB" dirty="0" err="1" smtClean="0"/>
              <a:t>osiguralo</a:t>
            </a:r>
            <a:r>
              <a:rPr lang="en-GB" dirty="0" smtClean="0"/>
              <a:t> da je to </a:t>
            </a:r>
            <a:r>
              <a:rPr lang="en-GB" dirty="0" err="1" smtClean="0"/>
              <a:t>tako</a:t>
            </a:r>
            <a:r>
              <a:rPr lang="en-GB" dirty="0" smtClean="0"/>
              <a:t>.” (CDL-AD(2016)007, </a:t>
            </a:r>
            <a:r>
              <a:rPr lang="hr-HR" dirty="0" smtClean="0"/>
              <a:t>Standardi </a:t>
            </a:r>
            <a:r>
              <a:rPr lang="en-GB" dirty="0" smtClean="0"/>
              <a:t> </a:t>
            </a:r>
            <a:r>
              <a:rPr lang="en-GB" dirty="0" err="1" smtClean="0"/>
              <a:t>vladavine</a:t>
            </a:r>
            <a:r>
              <a:rPr lang="en-GB" dirty="0" smtClean="0"/>
              <a:t> </a:t>
            </a:r>
            <a:r>
              <a:rPr lang="en-GB" dirty="0" err="1" smtClean="0"/>
              <a:t>prava</a:t>
            </a:r>
            <a:r>
              <a:rPr lang="en-GB" dirty="0" smtClean="0"/>
              <a:t>, §79)</a:t>
            </a:r>
          </a:p>
          <a:p>
            <a:r>
              <a:rPr lang="en-GB" dirty="0" err="1" smtClean="0"/>
              <a:t>Venecijanska</a:t>
            </a:r>
            <a:r>
              <a:rPr lang="en-GB" dirty="0" smtClean="0"/>
              <a:t> </a:t>
            </a:r>
            <a:r>
              <a:rPr lang="en-GB" dirty="0" err="1" smtClean="0"/>
              <a:t>komisija</a:t>
            </a:r>
            <a:r>
              <a:rPr lang="en-GB" dirty="0" smtClean="0"/>
              <a:t> </a:t>
            </a:r>
            <a:r>
              <a:rPr lang="en-GB" dirty="0" err="1" smtClean="0"/>
              <a:t>snažno</a:t>
            </a:r>
            <a:r>
              <a:rPr lang="en-GB" dirty="0" smtClean="0"/>
              <a:t> </a:t>
            </a:r>
            <a:r>
              <a:rPr lang="en-GB" dirty="0" err="1" smtClean="0"/>
              <a:t>preporučuje</a:t>
            </a:r>
            <a:r>
              <a:rPr lang="en-GB" dirty="0" smtClean="0"/>
              <a:t> da se </a:t>
            </a:r>
            <a:r>
              <a:rPr lang="en-GB" dirty="0" err="1" smtClean="0"/>
              <a:t>redovni</a:t>
            </a:r>
            <a:r>
              <a:rPr lang="en-GB" dirty="0" smtClean="0"/>
              <a:t> </a:t>
            </a:r>
            <a:r>
              <a:rPr lang="en-GB" dirty="0" err="1" smtClean="0"/>
              <a:t>suci</a:t>
            </a:r>
            <a:r>
              <a:rPr lang="en-GB" dirty="0" smtClean="0"/>
              <a:t> </a:t>
            </a:r>
            <a:r>
              <a:rPr lang="en-GB" dirty="0" err="1" smtClean="0"/>
              <a:t>imenuju</a:t>
            </a:r>
            <a:r>
              <a:rPr lang="en-GB" dirty="0" smtClean="0"/>
              <a:t> </a:t>
            </a:r>
            <a:r>
              <a:rPr lang="en-GB" dirty="0" err="1" smtClean="0"/>
              <a:t>trajno</a:t>
            </a:r>
            <a:r>
              <a:rPr lang="en-GB" dirty="0" smtClean="0"/>
              <a:t> do </a:t>
            </a:r>
            <a:r>
              <a:rPr lang="en-GB" dirty="0" err="1" smtClean="0"/>
              <a:t>umirovljenja</a:t>
            </a:r>
            <a:r>
              <a:rPr lang="en-GB" dirty="0" smtClean="0"/>
              <a:t>. </a:t>
            </a:r>
            <a:r>
              <a:rPr lang="en-GB" dirty="0" err="1" smtClean="0"/>
              <a:t>Probni</a:t>
            </a:r>
            <a:r>
              <a:rPr lang="en-GB" dirty="0" smtClean="0"/>
              <a:t> </a:t>
            </a:r>
            <a:r>
              <a:rPr lang="en-GB" dirty="0" err="1" smtClean="0"/>
              <a:t>rok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suce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dužnosti</a:t>
            </a:r>
            <a:r>
              <a:rPr lang="en-GB" dirty="0" smtClean="0"/>
              <a:t> </a:t>
            </a:r>
            <a:r>
              <a:rPr lang="en-GB" dirty="0" err="1" smtClean="0"/>
              <a:t>problematičan</a:t>
            </a:r>
            <a:r>
              <a:rPr lang="en-GB" dirty="0" smtClean="0"/>
              <a:t> je s </a:t>
            </a:r>
            <a:r>
              <a:rPr lang="en-GB" dirty="0" err="1" smtClean="0"/>
              <a:t>gledišta</a:t>
            </a:r>
            <a:r>
              <a:rPr lang="en-GB" dirty="0" smtClean="0"/>
              <a:t> </a:t>
            </a:r>
            <a:r>
              <a:rPr lang="en-GB" dirty="0" err="1" smtClean="0"/>
              <a:t>neovisnosti</a:t>
            </a:r>
            <a:r>
              <a:rPr lang="en-GB" dirty="0" smtClean="0"/>
              <a:t>.” (CDL-AD(2010)004, </a:t>
            </a:r>
            <a:r>
              <a:rPr lang="en-GB" dirty="0" err="1" smtClean="0"/>
              <a:t>Izvješće</a:t>
            </a:r>
            <a:r>
              <a:rPr lang="en-GB" dirty="0" smtClean="0"/>
              <a:t> o </a:t>
            </a:r>
            <a:r>
              <a:rPr lang="en-GB" dirty="0" err="1" smtClean="0"/>
              <a:t>neovisnosti</a:t>
            </a:r>
            <a:r>
              <a:rPr lang="en-GB" dirty="0" smtClean="0"/>
              <a:t> </a:t>
            </a:r>
            <a:r>
              <a:rPr lang="en-GB" dirty="0" err="1" smtClean="0"/>
              <a:t>pravosudnog</a:t>
            </a:r>
            <a:r>
              <a:rPr lang="en-GB" dirty="0" smtClean="0"/>
              <a:t> </a:t>
            </a:r>
            <a:r>
              <a:rPr lang="en-GB" dirty="0" err="1" smtClean="0"/>
              <a:t>sustava</a:t>
            </a:r>
            <a:r>
              <a:rPr lang="en-GB" dirty="0" smtClean="0"/>
              <a:t>, I. </a:t>
            </a:r>
            <a:r>
              <a:rPr lang="en-GB" dirty="0" err="1" smtClean="0"/>
              <a:t>dio</a:t>
            </a:r>
            <a:r>
              <a:rPr lang="en-GB" dirty="0" smtClean="0"/>
              <a:t>: </a:t>
            </a:r>
            <a:r>
              <a:rPr lang="en-GB" dirty="0" err="1" smtClean="0"/>
              <a:t>Neovisnost</a:t>
            </a:r>
            <a:r>
              <a:rPr lang="en-GB" dirty="0" smtClean="0"/>
              <a:t> </a:t>
            </a:r>
            <a:r>
              <a:rPr lang="en-GB" dirty="0" err="1" smtClean="0"/>
              <a:t>sudaca</a:t>
            </a:r>
            <a:r>
              <a:rPr lang="en-GB" dirty="0" smtClean="0"/>
              <a:t>, §38)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8414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err="1" smtClean="0"/>
              <a:t>Ukidanje</a:t>
            </a:r>
            <a:r>
              <a:rPr lang="en-GB" dirty="0" smtClean="0"/>
              <a:t> </a:t>
            </a:r>
            <a:r>
              <a:rPr lang="hr-HR" dirty="0" smtClean="0"/>
              <a:t>ograničenog mandata prilikom prvog imenovanja</a:t>
            </a:r>
            <a:r>
              <a:rPr lang="en-GB" dirty="0" smtClean="0"/>
              <a:t> 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suce</a:t>
            </a:r>
            <a:r>
              <a:rPr lang="en-GB" dirty="0" smtClean="0"/>
              <a:t> </a:t>
            </a:r>
            <a:r>
              <a:rPr lang="en-GB" dirty="0" err="1" smtClean="0"/>
              <a:t>jamstvo</a:t>
            </a:r>
            <a:r>
              <a:rPr lang="en-GB" dirty="0" smtClean="0"/>
              <a:t> je </a:t>
            </a:r>
            <a:r>
              <a:rPr lang="en-GB" dirty="0" err="1" smtClean="0"/>
              <a:t>protiv</a:t>
            </a:r>
            <a:r>
              <a:rPr lang="en-GB" dirty="0" smtClean="0"/>
              <a:t> </a:t>
            </a:r>
            <a:r>
              <a:rPr lang="en-GB" dirty="0" err="1" smtClean="0"/>
              <a:t>pokušaja</a:t>
            </a:r>
            <a:r>
              <a:rPr lang="en-GB" dirty="0" smtClean="0"/>
              <a:t> </a:t>
            </a:r>
            <a:r>
              <a:rPr lang="en-GB" dirty="0" err="1" smtClean="0"/>
              <a:t>utjecaja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njihovo</a:t>
            </a:r>
            <a:r>
              <a:rPr lang="en-GB" dirty="0" smtClean="0"/>
              <a:t> </a:t>
            </a:r>
            <a:r>
              <a:rPr lang="en-GB" dirty="0" err="1" smtClean="0"/>
              <a:t>ponašanje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definitivno</a:t>
            </a:r>
            <a:r>
              <a:rPr lang="en-GB" dirty="0" smtClean="0"/>
              <a:t> </a:t>
            </a:r>
            <a:r>
              <a:rPr lang="en-GB" u="sng" dirty="0" smtClean="0"/>
              <a:t>je </a:t>
            </a:r>
            <a:r>
              <a:rPr lang="en-GB" u="sng" dirty="0" err="1" smtClean="0"/>
              <a:t>poboljšanje</a:t>
            </a:r>
            <a:r>
              <a:rPr lang="en-GB" u="sng" dirty="0" smtClean="0"/>
              <a:t> </a:t>
            </a:r>
            <a:r>
              <a:rPr lang="en-GB" dirty="0" smtClean="0"/>
              <a:t>u </a:t>
            </a:r>
            <a:r>
              <a:rPr lang="en-GB" dirty="0" err="1" smtClean="0"/>
              <a:t>smislu</a:t>
            </a:r>
            <a:r>
              <a:rPr lang="en-GB" dirty="0" smtClean="0"/>
              <a:t> </a:t>
            </a:r>
            <a:r>
              <a:rPr lang="en-GB" dirty="0" err="1" smtClean="0"/>
              <a:t>neovisnosti</a:t>
            </a:r>
            <a:r>
              <a:rPr lang="en-GB" dirty="0" smtClean="0"/>
              <a:t> </a:t>
            </a:r>
            <a:r>
              <a:rPr lang="en-GB" dirty="0" err="1" smtClean="0"/>
              <a:t>pravosuđa</a:t>
            </a:r>
            <a:r>
              <a:rPr lang="en-GB" dirty="0" smtClean="0"/>
              <a:t>. (CDL-AD(2018)003, </a:t>
            </a:r>
            <a:r>
              <a:rPr lang="en-GB" dirty="0" err="1" smtClean="0"/>
              <a:t>Moldavija</a:t>
            </a:r>
            <a:r>
              <a:rPr lang="en-GB" dirty="0" smtClean="0"/>
              <a:t>, § 19)</a:t>
            </a:r>
          </a:p>
          <a:p>
            <a:r>
              <a:rPr lang="en-GB" dirty="0" err="1" smtClean="0"/>
              <a:t>Sustav</a:t>
            </a:r>
            <a:r>
              <a:rPr lang="en-GB" dirty="0" smtClean="0"/>
              <a:t> </a:t>
            </a:r>
            <a:r>
              <a:rPr lang="en-GB" dirty="0" err="1" smtClean="0"/>
              <a:t>ocjenjivanja</a:t>
            </a:r>
            <a:r>
              <a:rPr lang="en-GB" dirty="0" smtClean="0"/>
              <a:t> </a:t>
            </a:r>
            <a:r>
              <a:rPr lang="en-GB" dirty="0" err="1" smtClean="0"/>
              <a:t>sudaca</a:t>
            </a:r>
            <a:r>
              <a:rPr lang="en-GB" dirty="0" smtClean="0"/>
              <a:t> </a:t>
            </a:r>
            <a:r>
              <a:rPr lang="en-GB" dirty="0" err="1" smtClean="0"/>
              <a:t>općenito</a:t>
            </a:r>
            <a:r>
              <a:rPr lang="en-GB" dirty="0" smtClean="0"/>
              <a:t> je </a:t>
            </a:r>
            <a:r>
              <a:rPr lang="en-GB" dirty="0" err="1" smtClean="0"/>
              <a:t>dobrodošao</a:t>
            </a:r>
            <a:r>
              <a:rPr lang="en-GB" dirty="0" smtClean="0"/>
              <a:t>. […] </a:t>
            </a:r>
            <a:r>
              <a:rPr lang="en-GB" dirty="0" err="1" smtClean="0"/>
              <a:t>Međutim</a:t>
            </a:r>
            <a:r>
              <a:rPr lang="en-GB" dirty="0" smtClean="0"/>
              <a:t>, </a:t>
            </a:r>
            <a:r>
              <a:rPr lang="en-GB" dirty="0" err="1" smtClean="0"/>
              <a:t>treba</a:t>
            </a:r>
            <a:r>
              <a:rPr lang="en-GB" dirty="0" smtClean="0"/>
              <a:t> </a:t>
            </a:r>
            <a:r>
              <a:rPr lang="en-GB" dirty="0" err="1" smtClean="0"/>
              <a:t>naglasiti</a:t>
            </a:r>
            <a:r>
              <a:rPr lang="en-GB" dirty="0" smtClean="0"/>
              <a:t> da </a:t>
            </a:r>
            <a:r>
              <a:rPr lang="en-GB" dirty="0" err="1" smtClean="0"/>
              <a:t>će</a:t>
            </a:r>
            <a:r>
              <a:rPr lang="en-GB" dirty="0" smtClean="0"/>
              <a:t> </a:t>
            </a:r>
            <a:r>
              <a:rPr lang="en-GB" dirty="0" err="1" smtClean="0"/>
              <a:t>takav</a:t>
            </a:r>
            <a:r>
              <a:rPr lang="en-GB" dirty="0" smtClean="0"/>
              <a:t> </a:t>
            </a:r>
            <a:r>
              <a:rPr lang="en-GB" dirty="0" err="1" smtClean="0"/>
              <a:t>sustav</a:t>
            </a:r>
            <a:r>
              <a:rPr lang="en-GB" dirty="0" smtClean="0"/>
              <a:t>, </a:t>
            </a:r>
            <a:r>
              <a:rPr lang="en-GB" dirty="0" err="1" smtClean="0"/>
              <a:t>ako</a:t>
            </a:r>
            <a:r>
              <a:rPr lang="en-GB" dirty="0" smtClean="0"/>
              <a:t> se </a:t>
            </a:r>
            <a:r>
              <a:rPr lang="en-GB" dirty="0" err="1" smtClean="0"/>
              <a:t>pravilno</a:t>
            </a:r>
            <a:r>
              <a:rPr lang="en-GB" dirty="0" smtClean="0"/>
              <a:t> </a:t>
            </a:r>
            <a:r>
              <a:rPr lang="en-GB" dirty="0" err="1" smtClean="0"/>
              <a:t>provede</a:t>
            </a:r>
            <a:r>
              <a:rPr lang="en-GB" dirty="0" smtClean="0"/>
              <a:t>, </a:t>
            </a:r>
            <a:r>
              <a:rPr lang="en-GB" dirty="0" err="1" smtClean="0"/>
              <a:t>potrošiti</a:t>
            </a:r>
            <a:r>
              <a:rPr lang="en-GB" dirty="0" smtClean="0"/>
              <a:t> </a:t>
            </a:r>
            <a:r>
              <a:rPr lang="en-GB" dirty="0" err="1" smtClean="0"/>
              <a:t>puno</a:t>
            </a:r>
            <a:r>
              <a:rPr lang="en-GB" dirty="0" smtClean="0"/>
              <a:t> </a:t>
            </a:r>
            <a:r>
              <a:rPr lang="en-GB" dirty="0" err="1" smtClean="0"/>
              <a:t>vremena</a:t>
            </a:r>
            <a:r>
              <a:rPr lang="en-GB" dirty="0" smtClean="0"/>
              <a:t>, </a:t>
            </a:r>
            <a:r>
              <a:rPr lang="en-GB" dirty="0" err="1" smtClean="0"/>
              <a:t>osobnih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ekonomskih</a:t>
            </a:r>
            <a:r>
              <a:rPr lang="en-GB" dirty="0" smtClean="0"/>
              <a:t> </a:t>
            </a:r>
            <a:r>
              <a:rPr lang="en-GB" dirty="0" err="1" smtClean="0"/>
              <a:t>resursa</a:t>
            </a:r>
            <a:r>
              <a:rPr lang="en-GB" dirty="0" smtClean="0"/>
              <a:t> </a:t>
            </a:r>
            <a:r>
              <a:rPr lang="en-GB" dirty="0" err="1" smtClean="0"/>
              <a:t>kako</a:t>
            </a:r>
            <a:r>
              <a:rPr lang="en-GB" dirty="0" smtClean="0"/>
              <a:t> bi se </a:t>
            </a:r>
            <a:r>
              <a:rPr lang="en-GB" dirty="0" err="1" smtClean="0"/>
              <a:t>jamčili</a:t>
            </a:r>
            <a:r>
              <a:rPr lang="en-GB" dirty="0" smtClean="0"/>
              <a:t> </a:t>
            </a:r>
            <a:r>
              <a:rPr lang="en-GB" dirty="0" err="1" smtClean="0"/>
              <a:t>rezultati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koje</a:t>
            </a:r>
            <a:r>
              <a:rPr lang="en-GB" dirty="0" smtClean="0"/>
              <a:t> se </a:t>
            </a:r>
            <a:r>
              <a:rPr lang="en-GB" dirty="0" err="1" smtClean="0"/>
              <a:t>dugoročno</a:t>
            </a:r>
            <a:r>
              <a:rPr lang="en-GB" dirty="0" smtClean="0"/>
              <a:t> </a:t>
            </a:r>
            <a:r>
              <a:rPr lang="en-GB" dirty="0" err="1" smtClean="0"/>
              <a:t>može</a:t>
            </a:r>
            <a:r>
              <a:rPr lang="en-GB" dirty="0" smtClean="0"/>
              <a:t> </a:t>
            </a:r>
            <a:r>
              <a:rPr lang="en-GB" dirty="0" err="1" smtClean="0"/>
              <a:t>osloniti</a:t>
            </a:r>
            <a:r>
              <a:rPr lang="en-GB" dirty="0" smtClean="0"/>
              <a:t>. (CDL-AD(2014)038, </a:t>
            </a:r>
            <a:r>
              <a:rPr lang="en-GB" dirty="0" err="1" smtClean="0"/>
              <a:t>Crna</a:t>
            </a:r>
            <a:r>
              <a:rPr lang="en-GB" dirty="0" smtClean="0"/>
              <a:t> Gora, §§59-60)</a:t>
            </a:r>
          </a:p>
          <a:p>
            <a:r>
              <a:rPr lang="en-GB" dirty="0" smtClean="0"/>
              <a:t>„</a:t>
            </a:r>
            <a:r>
              <a:rPr lang="en-GB" dirty="0" err="1" smtClean="0"/>
              <a:t>Ako</a:t>
            </a:r>
            <a:r>
              <a:rPr lang="en-GB" dirty="0" smtClean="0"/>
              <a:t> </a:t>
            </a:r>
            <a:r>
              <a:rPr lang="en-GB" dirty="0" err="1" smtClean="0"/>
              <a:t>će</a:t>
            </a:r>
            <a:r>
              <a:rPr lang="en-GB" dirty="0" smtClean="0"/>
              <a:t> </a:t>
            </a:r>
            <a:r>
              <a:rPr lang="en-GB" dirty="0" err="1" smtClean="0"/>
              <a:t>postojati</a:t>
            </a:r>
            <a:r>
              <a:rPr lang="en-GB" dirty="0" smtClean="0"/>
              <a:t> </a:t>
            </a:r>
            <a:r>
              <a:rPr lang="en-GB" dirty="0" err="1" smtClean="0"/>
              <a:t>sustav</a:t>
            </a:r>
            <a:r>
              <a:rPr lang="en-GB" dirty="0" smtClean="0"/>
              <a:t> </a:t>
            </a:r>
            <a:r>
              <a:rPr lang="en-GB" dirty="0" err="1" smtClean="0"/>
              <a:t>ocjenjivanja</a:t>
            </a:r>
            <a:r>
              <a:rPr lang="en-GB" dirty="0" smtClean="0"/>
              <a:t>, </a:t>
            </a:r>
            <a:r>
              <a:rPr lang="en-GB" dirty="0" err="1" smtClean="0"/>
              <a:t>bitno</a:t>
            </a:r>
            <a:r>
              <a:rPr lang="en-GB" dirty="0" smtClean="0"/>
              <a:t> je da </a:t>
            </a:r>
            <a:r>
              <a:rPr lang="en-GB" dirty="0" err="1" smtClean="0"/>
              <a:t>kontrola</a:t>
            </a:r>
            <a:r>
              <a:rPr lang="en-GB" dirty="0" smtClean="0"/>
              <a:t> </a:t>
            </a:r>
            <a:r>
              <a:rPr lang="en-GB" dirty="0" err="1" smtClean="0"/>
              <a:t>ocjenjivanja</a:t>
            </a:r>
            <a:r>
              <a:rPr lang="en-GB" dirty="0" smtClean="0"/>
              <a:t> </a:t>
            </a:r>
            <a:r>
              <a:rPr lang="en-GB" dirty="0" err="1" smtClean="0"/>
              <a:t>bude</a:t>
            </a:r>
            <a:r>
              <a:rPr lang="en-GB" dirty="0" smtClean="0"/>
              <a:t> u </a:t>
            </a:r>
            <a:r>
              <a:rPr lang="en-GB" dirty="0" err="1" smtClean="0"/>
              <a:t>rukama</a:t>
            </a:r>
            <a:r>
              <a:rPr lang="en-GB" dirty="0" smtClean="0"/>
              <a:t> </a:t>
            </a:r>
            <a:r>
              <a:rPr lang="en-GB" dirty="0" err="1" smtClean="0"/>
              <a:t>pravosuđa</a:t>
            </a:r>
            <a:r>
              <a:rPr lang="en-GB" dirty="0" smtClean="0"/>
              <a:t>, a ne </a:t>
            </a:r>
            <a:r>
              <a:rPr lang="en-GB" dirty="0" err="1" smtClean="0"/>
              <a:t>izvršne</a:t>
            </a:r>
            <a:r>
              <a:rPr lang="en-GB" dirty="0" smtClean="0"/>
              <a:t> </a:t>
            </a:r>
            <a:r>
              <a:rPr lang="en-GB" dirty="0" err="1" smtClean="0"/>
              <a:t>vlasti</a:t>
            </a:r>
            <a:r>
              <a:rPr lang="en-GB" dirty="0" smtClean="0"/>
              <a:t>. </a:t>
            </a:r>
            <a:r>
              <a:rPr lang="en-GB" dirty="0" err="1" smtClean="0"/>
              <a:t>Drugo</a:t>
            </a:r>
            <a:r>
              <a:rPr lang="en-GB" dirty="0" smtClean="0"/>
              <a:t>, </a:t>
            </a:r>
            <a:r>
              <a:rPr lang="en-GB" dirty="0" err="1" smtClean="0"/>
              <a:t>kriteriji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ocjenjivanje</a:t>
            </a:r>
            <a:r>
              <a:rPr lang="en-GB" dirty="0" smtClean="0"/>
              <a:t> </a:t>
            </a:r>
            <a:r>
              <a:rPr lang="en-GB" dirty="0" err="1" smtClean="0"/>
              <a:t>moraju</a:t>
            </a:r>
            <a:r>
              <a:rPr lang="en-GB" dirty="0" smtClean="0"/>
              <a:t> </a:t>
            </a:r>
            <a:r>
              <a:rPr lang="en-GB" dirty="0" err="1" smtClean="0"/>
              <a:t>biti</a:t>
            </a:r>
            <a:r>
              <a:rPr lang="en-GB" dirty="0" smtClean="0"/>
              <a:t> </a:t>
            </a:r>
            <a:r>
              <a:rPr lang="en-GB" dirty="0" err="1" smtClean="0"/>
              <a:t>jasno</a:t>
            </a:r>
            <a:r>
              <a:rPr lang="en-GB" dirty="0" smtClean="0"/>
              <a:t> </a:t>
            </a:r>
            <a:r>
              <a:rPr lang="en-GB" dirty="0" err="1" smtClean="0"/>
              <a:t>definirani</a:t>
            </a:r>
            <a:r>
              <a:rPr lang="en-GB" dirty="0" smtClean="0"/>
              <a:t>. (CDL(2005)066, </a:t>
            </a:r>
            <a:r>
              <a:rPr lang="en-GB" dirty="0" err="1" smtClean="0"/>
              <a:t>Sjeverna</a:t>
            </a:r>
            <a:r>
              <a:rPr lang="en-GB" dirty="0" smtClean="0"/>
              <a:t> </a:t>
            </a:r>
            <a:r>
              <a:rPr lang="en-GB" dirty="0" err="1" smtClean="0"/>
              <a:t>Makedonija</a:t>
            </a:r>
            <a:r>
              <a:rPr lang="en-GB" dirty="0" smtClean="0"/>
              <a:t>“, §30)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070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„</a:t>
            </a:r>
            <a:r>
              <a:rPr lang="en-GB" dirty="0" err="1" smtClean="0"/>
              <a:t>Nesporno</a:t>
            </a:r>
            <a:r>
              <a:rPr lang="en-GB" dirty="0" smtClean="0"/>
              <a:t> je da </a:t>
            </a:r>
            <a:r>
              <a:rPr lang="en-GB" dirty="0" err="1" smtClean="0"/>
              <a:t>suci</a:t>
            </a:r>
            <a:r>
              <a:rPr lang="en-GB" dirty="0" smtClean="0"/>
              <a:t> </a:t>
            </a:r>
            <a:r>
              <a:rPr lang="en-GB" dirty="0" err="1" smtClean="0"/>
              <a:t>moraju</a:t>
            </a:r>
            <a:r>
              <a:rPr lang="en-GB" dirty="0" smtClean="0"/>
              <a:t> </a:t>
            </a:r>
            <a:r>
              <a:rPr lang="en-GB" dirty="0" err="1" smtClean="0"/>
              <a:t>biti</a:t>
            </a:r>
            <a:r>
              <a:rPr lang="en-GB" dirty="0" smtClean="0"/>
              <a:t> </a:t>
            </a:r>
            <a:r>
              <a:rPr lang="en-GB" dirty="0" err="1" smtClean="0"/>
              <a:t>zaštićeni</a:t>
            </a:r>
            <a:r>
              <a:rPr lang="en-GB" dirty="0" smtClean="0"/>
              <a:t> od </a:t>
            </a:r>
            <a:r>
              <a:rPr lang="en-GB" dirty="0" err="1" smtClean="0"/>
              <a:t>neprimjerenog</a:t>
            </a:r>
            <a:r>
              <a:rPr lang="en-GB" dirty="0" smtClean="0"/>
              <a:t> </a:t>
            </a:r>
            <a:r>
              <a:rPr lang="en-GB" dirty="0" err="1" smtClean="0"/>
              <a:t>vanjskog</a:t>
            </a:r>
            <a:r>
              <a:rPr lang="en-GB" dirty="0" smtClean="0"/>
              <a:t> </a:t>
            </a:r>
            <a:r>
              <a:rPr lang="en-GB" dirty="0" err="1" smtClean="0"/>
              <a:t>utjecaja</a:t>
            </a:r>
            <a:r>
              <a:rPr lang="en-GB" dirty="0" smtClean="0"/>
              <a:t>. U </a:t>
            </a:r>
            <a:r>
              <a:rPr lang="en-GB" dirty="0" err="1" smtClean="0"/>
              <a:t>tu</a:t>
            </a:r>
            <a:r>
              <a:rPr lang="en-GB" dirty="0" smtClean="0"/>
              <a:t> </a:t>
            </a:r>
            <a:r>
              <a:rPr lang="en-GB" dirty="0" err="1" smtClean="0"/>
              <a:t>svrhu</a:t>
            </a:r>
            <a:r>
              <a:rPr lang="en-GB" dirty="0" smtClean="0"/>
              <a:t> </a:t>
            </a:r>
            <a:r>
              <a:rPr lang="en-GB" dirty="0" err="1" smtClean="0"/>
              <a:t>trebali</a:t>
            </a:r>
            <a:r>
              <a:rPr lang="en-GB" dirty="0" smtClean="0"/>
              <a:t> bi </a:t>
            </a:r>
            <a:r>
              <a:rPr lang="en-GB" dirty="0" err="1" smtClean="0"/>
              <a:t>uživati</a:t>
            </a:r>
            <a:r>
              <a:rPr lang="en-GB" dirty="0" smtClean="0"/>
              <a:t> ​​</a:t>
            </a:r>
            <a:r>
              <a:rPr lang="en-GB" dirty="0" err="1" smtClean="0"/>
              <a:t>funkcionalni</a:t>
            </a:r>
            <a:r>
              <a:rPr lang="en-GB" dirty="0" smtClean="0"/>
              <a:t> – </a:t>
            </a:r>
            <a:r>
              <a:rPr lang="en-GB" dirty="0" err="1" smtClean="0"/>
              <a:t>ali</a:t>
            </a:r>
            <a:r>
              <a:rPr lang="en-GB" dirty="0" smtClean="0"/>
              <a:t> </a:t>
            </a:r>
            <a:r>
              <a:rPr lang="en-GB" dirty="0" err="1" smtClean="0"/>
              <a:t>samo</a:t>
            </a:r>
            <a:r>
              <a:rPr lang="en-GB" dirty="0" smtClean="0"/>
              <a:t> </a:t>
            </a:r>
            <a:r>
              <a:rPr lang="en-GB" dirty="0" err="1" smtClean="0"/>
              <a:t>funkcionalni</a:t>
            </a:r>
            <a:r>
              <a:rPr lang="en-GB" dirty="0" smtClean="0"/>
              <a:t> – </a:t>
            </a:r>
            <a:r>
              <a:rPr lang="en-GB" dirty="0" err="1" smtClean="0"/>
              <a:t>imunitet</a:t>
            </a:r>
            <a:r>
              <a:rPr lang="en-GB" dirty="0" smtClean="0"/>
              <a:t> (</a:t>
            </a:r>
            <a:r>
              <a:rPr lang="en-GB" dirty="0" err="1" smtClean="0"/>
              <a:t>imunitet</a:t>
            </a:r>
            <a:r>
              <a:rPr lang="en-GB" dirty="0" smtClean="0"/>
              <a:t> od </a:t>
            </a:r>
            <a:r>
              <a:rPr lang="en-GB" dirty="0" err="1" smtClean="0"/>
              <a:t>kaznenog</a:t>
            </a:r>
            <a:r>
              <a:rPr lang="en-GB" dirty="0" smtClean="0"/>
              <a:t> </a:t>
            </a:r>
            <a:r>
              <a:rPr lang="en-GB" dirty="0" err="1" smtClean="0"/>
              <a:t>progona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djela</a:t>
            </a:r>
            <a:r>
              <a:rPr lang="en-GB" dirty="0" smtClean="0"/>
              <a:t> </a:t>
            </a:r>
            <a:r>
              <a:rPr lang="en-GB" dirty="0" err="1" smtClean="0"/>
              <a:t>počinjena</a:t>
            </a:r>
            <a:r>
              <a:rPr lang="en-GB" dirty="0" smtClean="0"/>
              <a:t> u </a:t>
            </a:r>
            <a:r>
              <a:rPr lang="en-GB" dirty="0" err="1" smtClean="0"/>
              <a:t>obavljanju</a:t>
            </a:r>
            <a:r>
              <a:rPr lang="en-GB" dirty="0" smtClean="0"/>
              <a:t> </a:t>
            </a:r>
            <a:r>
              <a:rPr lang="en-GB" dirty="0" err="1" smtClean="0"/>
              <a:t>svojih</a:t>
            </a:r>
            <a:r>
              <a:rPr lang="en-GB" dirty="0" smtClean="0"/>
              <a:t> </a:t>
            </a:r>
            <a:r>
              <a:rPr lang="en-GB" dirty="0" err="1" smtClean="0"/>
              <a:t>dužnosti</a:t>
            </a:r>
            <a:r>
              <a:rPr lang="en-GB" dirty="0" smtClean="0"/>
              <a:t>, s </a:t>
            </a:r>
            <a:r>
              <a:rPr lang="en-GB" dirty="0" err="1" smtClean="0"/>
              <a:t>izuzetkom</a:t>
            </a:r>
            <a:r>
              <a:rPr lang="en-GB" dirty="0" smtClean="0"/>
              <a:t> </a:t>
            </a:r>
            <a:r>
              <a:rPr lang="en-GB" dirty="0" err="1" smtClean="0"/>
              <a:t>namjernih</a:t>
            </a:r>
            <a:r>
              <a:rPr lang="en-GB" dirty="0" smtClean="0"/>
              <a:t> </a:t>
            </a:r>
            <a:r>
              <a:rPr lang="en-GB" dirty="0" err="1" smtClean="0"/>
              <a:t>kaznenih</a:t>
            </a:r>
            <a:r>
              <a:rPr lang="en-GB" dirty="0" smtClean="0"/>
              <a:t> </a:t>
            </a:r>
            <a:r>
              <a:rPr lang="en-GB" dirty="0" err="1" smtClean="0"/>
              <a:t>djela</a:t>
            </a:r>
            <a:r>
              <a:rPr lang="en-GB" dirty="0" smtClean="0"/>
              <a:t>, </a:t>
            </a:r>
            <a:r>
              <a:rPr lang="en-GB" dirty="0" err="1" smtClean="0"/>
              <a:t>npr</a:t>
            </a:r>
            <a:r>
              <a:rPr lang="en-GB" dirty="0" smtClean="0"/>
              <a:t>. </a:t>
            </a:r>
            <a:r>
              <a:rPr lang="en-GB" dirty="0" err="1" smtClean="0"/>
              <a:t>primanja</a:t>
            </a:r>
            <a:r>
              <a:rPr lang="en-GB" dirty="0" smtClean="0"/>
              <a:t> </a:t>
            </a:r>
            <a:r>
              <a:rPr lang="en-GB" dirty="0" err="1" smtClean="0"/>
              <a:t>mita</a:t>
            </a:r>
            <a:r>
              <a:rPr lang="en-GB" dirty="0" smtClean="0"/>
              <a:t>).“ (CDL-AD(2015)013, </a:t>
            </a:r>
            <a:r>
              <a:rPr lang="en-GB" dirty="0" err="1" smtClean="0"/>
              <a:t>Ukrajina</a:t>
            </a:r>
            <a:r>
              <a:rPr lang="en-GB" dirty="0" smtClean="0"/>
              <a:t>, §23)</a:t>
            </a:r>
          </a:p>
          <a:p>
            <a:r>
              <a:rPr lang="en-GB" dirty="0" err="1" smtClean="0"/>
              <a:t>Kazneni</a:t>
            </a:r>
            <a:r>
              <a:rPr lang="en-GB" dirty="0" smtClean="0"/>
              <a:t> - Građanski - </a:t>
            </a:r>
            <a:r>
              <a:rPr lang="en-GB" dirty="0" err="1" smtClean="0"/>
              <a:t>Disciplinski</a:t>
            </a:r>
            <a:r>
              <a:rPr lang="en-GB" dirty="0" smtClean="0"/>
              <a:t> </a:t>
            </a:r>
            <a:r>
              <a:rPr lang="en-GB" dirty="0" err="1" smtClean="0"/>
              <a:t>imunitet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0389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Disciplinski</a:t>
            </a:r>
            <a:r>
              <a:rPr lang="en-GB" dirty="0" smtClean="0"/>
              <a:t> </a:t>
            </a:r>
            <a:r>
              <a:rPr lang="en-GB" dirty="0" err="1" smtClean="0"/>
              <a:t>postupci</a:t>
            </a:r>
            <a:r>
              <a:rPr lang="en-GB" dirty="0" smtClean="0"/>
              <a:t> </a:t>
            </a:r>
            <a:r>
              <a:rPr lang="en-GB" dirty="0" err="1" smtClean="0"/>
              <a:t>protiv</a:t>
            </a:r>
            <a:r>
              <a:rPr lang="en-GB" dirty="0" smtClean="0"/>
              <a:t> </a:t>
            </a:r>
            <a:r>
              <a:rPr lang="en-GB" dirty="0" err="1" smtClean="0"/>
              <a:t>sudaca</a:t>
            </a:r>
            <a:r>
              <a:rPr lang="en-GB" dirty="0" smtClean="0"/>
              <a:t> </a:t>
            </a:r>
            <a:r>
              <a:rPr lang="en-GB" dirty="0" err="1" smtClean="0"/>
              <a:t>temeljeni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vladavini</a:t>
            </a:r>
            <a:r>
              <a:rPr lang="en-GB" dirty="0" smtClean="0"/>
              <a:t> </a:t>
            </a:r>
            <a:r>
              <a:rPr lang="en-GB" dirty="0" err="1" smtClean="0"/>
              <a:t>prava</a:t>
            </a:r>
            <a:r>
              <a:rPr lang="en-GB" dirty="0" smtClean="0"/>
              <a:t> </a:t>
            </a:r>
            <a:r>
              <a:rPr lang="en-GB" dirty="0" err="1" smtClean="0"/>
              <a:t>trebali</a:t>
            </a:r>
            <a:r>
              <a:rPr lang="en-GB" dirty="0" smtClean="0"/>
              <a:t> bi </a:t>
            </a:r>
            <a:r>
              <a:rPr lang="en-GB" dirty="0" err="1" smtClean="0"/>
              <a:t>odgovarati</a:t>
            </a:r>
            <a:r>
              <a:rPr lang="en-GB" dirty="0" smtClean="0"/>
              <a:t> </a:t>
            </a:r>
            <a:r>
              <a:rPr lang="en-GB" dirty="0" err="1" smtClean="0"/>
              <a:t>određenim</a:t>
            </a:r>
            <a:r>
              <a:rPr lang="en-GB" dirty="0" smtClean="0"/>
              <a:t> </a:t>
            </a:r>
            <a:r>
              <a:rPr lang="en-GB" dirty="0" err="1" smtClean="0"/>
              <a:t>osnovnim</a:t>
            </a:r>
            <a:r>
              <a:rPr lang="en-GB" dirty="0" smtClean="0"/>
              <a:t> </a:t>
            </a:r>
            <a:r>
              <a:rPr lang="en-GB" dirty="0" err="1" smtClean="0"/>
              <a:t>načelima</a:t>
            </a:r>
            <a:r>
              <a:rPr lang="en-GB" dirty="0" smtClean="0"/>
              <a:t>, </a:t>
            </a:r>
            <a:r>
              <a:rPr lang="en-GB" dirty="0" err="1" smtClean="0"/>
              <a:t>koja</a:t>
            </a:r>
            <a:r>
              <a:rPr lang="en-GB" dirty="0" smtClean="0"/>
              <a:t> </a:t>
            </a:r>
            <a:r>
              <a:rPr lang="en-GB" dirty="0" err="1" smtClean="0"/>
              <a:t>uključuju</a:t>
            </a:r>
            <a:r>
              <a:rPr lang="en-GB" dirty="0" smtClean="0"/>
              <a:t> </a:t>
            </a:r>
            <a:r>
              <a:rPr lang="en-GB" dirty="0" err="1" smtClean="0"/>
              <a:t>sljedeće</a:t>
            </a:r>
            <a:r>
              <a:rPr lang="en-GB" dirty="0" smtClean="0"/>
              <a:t>: </a:t>
            </a:r>
            <a:r>
              <a:rPr lang="en-GB" dirty="0" err="1" smtClean="0"/>
              <a:t>odgovornost</a:t>
            </a:r>
            <a:r>
              <a:rPr lang="en-GB" dirty="0" smtClean="0"/>
              <a:t> bi </a:t>
            </a:r>
            <a:r>
              <a:rPr lang="en-GB" dirty="0" err="1" smtClean="0"/>
              <a:t>trebala</a:t>
            </a:r>
            <a:r>
              <a:rPr lang="en-GB" dirty="0" smtClean="0"/>
              <a:t> </a:t>
            </a:r>
            <a:r>
              <a:rPr lang="en-GB" dirty="0" err="1" smtClean="0"/>
              <a:t>uslijediti</a:t>
            </a:r>
            <a:r>
              <a:rPr lang="en-GB" dirty="0" smtClean="0"/>
              <a:t> </a:t>
            </a:r>
            <a:r>
              <a:rPr lang="en-GB" dirty="0" err="1" smtClean="0"/>
              <a:t>nakon</a:t>
            </a:r>
            <a:r>
              <a:rPr lang="en-GB" dirty="0" smtClean="0"/>
              <a:t> </a:t>
            </a:r>
            <a:r>
              <a:rPr lang="en-GB" dirty="0" err="1" smtClean="0"/>
              <a:t>kršenja</a:t>
            </a:r>
            <a:r>
              <a:rPr lang="en-GB" dirty="0" smtClean="0"/>
              <a:t> </a:t>
            </a:r>
            <a:r>
              <a:rPr lang="en-GB" dirty="0" err="1" smtClean="0"/>
              <a:t>dužnosti</a:t>
            </a:r>
            <a:r>
              <a:rPr lang="en-GB" dirty="0" smtClean="0"/>
              <a:t> </a:t>
            </a:r>
            <a:r>
              <a:rPr lang="en-GB" dirty="0" err="1" smtClean="0"/>
              <a:t>izričito</a:t>
            </a:r>
            <a:r>
              <a:rPr lang="en-GB" dirty="0" smtClean="0"/>
              <a:t> </a:t>
            </a:r>
            <a:r>
              <a:rPr lang="en-GB" dirty="0" err="1" smtClean="0"/>
              <a:t>definirane</a:t>
            </a:r>
            <a:r>
              <a:rPr lang="en-GB" dirty="0" smtClean="0"/>
              <a:t> </a:t>
            </a:r>
            <a:r>
              <a:rPr lang="en-GB" dirty="0" err="1" smtClean="0"/>
              <a:t>zakonom</a:t>
            </a:r>
            <a:r>
              <a:rPr lang="en-GB" dirty="0" smtClean="0"/>
              <a:t>; </a:t>
            </a:r>
            <a:r>
              <a:rPr lang="en-GB" dirty="0" err="1" smtClean="0"/>
              <a:t>trebalo</a:t>
            </a:r>
            <a:r>
              <a:rPr lang="en-GB" dirty="0" smtClean="0"/>
              <a:t> bi </a:t>
            </a:r>
            <a:r>
              <a:rPr lang="en-GB" dirty="0" err="1" smtClean="0"/>
              <a:t>postojati</a:t>
            </a:r>
            <a:r>
              <a:rPr lang="en-GB" dirty="0" smtClean="0"/>
              <a:t> </a:t>
            </a:r>
            <a:r>
              <a:rPr lang="en-GB" dirty="0" err="1" smtClean="0"/>
              <a:t>pravično</a:t>
            </a:r>
            <a:r>
              <a:rPr lang="en-GB" dirty="0" smtClean="0"/>
              <a:t> </a:t>
            </a:r>
            <a:r>
              <a:rPr lang="en-GB" dirty="0" err="1" smtClean="0"/>
              <a:t>suđenje</a:t>
            </a:r>
            <a:r>
              <a:rPr lang="en-GB" dirty="0" smtClean="0"/>
              <a:t> s </a:t>
            </a:r>
            <a:r>
              <a:rPr lang="en-GB" dirty="0" err="1" smtClean="0"/>
              <a:t>potpunim</a:t>
            </a:r>
            <a:r>
              <a:rPr lang="en-GB" dirty="0" smtClean="0"/>
              <a:t> </a:t>
            </a:r>
            <a:r>
              <a:rPr lang="en-GB" dirty="0" err="1" smtClean="0"/>
              <a:t>saslušanjem</a:t>
            </a:r>
            <a:r>
              <a:rPr lang="en-GB" dirty="0" smtClean="0"/>
              <a:t> </a:t>
            </a:r>
            <a:r>
              <a:rPr lang="en-GB" dirty="0" err="1" smtClean="0"/>
              <a:t>stranaka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zastupanjem</a:t>
            </a:r>
            <a:r>
              <a:rPr lang="en-GB" dirty="0" smtClean="0"/>
              <a:t> </a:t>
            </a:r>
            <a:r>
              <a:rPr lang="en-GB" dirty="0" err="1" smtClean="0"/>
              <a:t>suca</a:t>
            </a:r>
            <a:r>
              <a:rPr lang="en-GB" dirty="0" smtClean="0"/>
              <a:t>; </a:t>
            </a:r>
            <a:r>
              <a:rPr lang="en-GB" dirty="0" err="1" smtClean="0"/>
              <a:t>zakon</a:t>
            </a:r>
            <a:r>
              <a:rPr lang="en-GB" dirty="0" smtClean="0"/>
              <a:t> bi </a:t>
            </a:r>
            <a:r>
              <a:rPr lang="en-GB" dirty="0" err="1" smtClean="0"/>
              <a:t>trebao</a:t>
            </a:r>
            <a:r>
              <a:rPr lang="en-GB" dirty="0" smtClean="0"/>
              <a:t> </a:t>
            </a:r>
            <a:r>
              <a:rPr lang="en-GB" dirty="0" err="1" smtClean="0"/>
              <a:t>definirati</a:t>
            </a:r>
            <a:r>
              <a:rPr lang="en-GB" dirty="0" smtClean="0"/>
              <a:t> </a:t>
            </a:r>
            <a:r>
              <a:rPr lang="en-GB" dirty="0" err="1" smtClean="0"/>
              <a:t>raspon</a:t>
            </a:r>
            <a:r>
              <a:rPr lang="en-GB" dirty="0" smtClean="0"/>
              <a:t> </a:t>
            </a:r>
            <a:r>
              <a:rPr lang="en-GB" dirty="0" err="1" smtClean="0"/>
              <a:t>sankcija</a:t>
            </a:r>
            <a:r>
              <a:rPr lang="en-GB" dirty="0" smtClean="0"/>
              <a:t>; </a:t>
            </a:r>
            <a:r>
              <a:rPr lang="en-GB" dirty="0" err="1" smtClean="0"/>
              <a:t>izricanje</a:t>
            </a:r>
            <a:r>
              <a:rPr lang="en-GB" dirty="0" smtClean="0"/>
              <a:t> </a:t>
            </a:r>
            <a:r>
              <a:rPr lang="en-GB" dirty="0" err="1" smtClean="0"/>
              <a:t>sankcije</a:t>
            </a:r>
            <a:r>
              <a:rPr lang="en-GB" dirty="0" smtClean="0"/>
              <a:t> </a:t>
            </a:r>
            <a:r>
              <a:rPr lang="en-GB" dirty="0" err="1" smtClean="0"/>
              <a:t>trebalo</a:t>
            </a:r>
            <a:r>
              <a:rPr lang="en-GB" dirty="0" smtClean="0"/>
              <a:t> bi </a:t>
            </a:r>
            <a:r>
              <a:rPr lang="en-GB" dirty="0" err="1" smtClean="0"/>
              <a:t>biti</a:t>
            </a:r>
            <a:r>
              <a:rPr lang="en-GB" dirty="0" smtClean="0"/>
              <a:t> </a:t>
            </a:r>
            <a:r>
              <a:rPr lang="en-GB" dirty="0" err="1" smtClean="0"/>
              <a:t>podložno</a:t>
            </a:r>
            <a:r>
              <a:rPr lang="en-GB" dirty="0" smtClean="0"/>
              <a:t> </a:t>
            </a:r>
            <a:r>
              <a:rPr lang="en-GB" dirty="0" err="1" smtClean="0"/>
              <a:t>načelu</a:t>
            </a:r>
            <a:r>
              <a:rPr lang="en-GB" dirty="0" smtClean="0"/>
              <a:t> </a:t>
            </a:r>
            <a:r>
              <a:rPr lang="en-GB" dirty="0" err="1" smtClean="0"/>
              <a:t>proporcionalnosti</a:t>
            </a:r>
            <a:r>
              <a:rPr lang="en-GB" dirty="0" smtClean="0"/>
              <a:t>; </a:t>
            </a:r>
            <a:r>
              <a:rPr lang="en-GB" dirty="0" err="1" smtClean="0"/>
              <a:t>trebalo</a:t>
            </a:r>
            <a:r>
              <a:rPr lang="en-GB" dirty="0" smtClean="0"/>
              <a:t> bi </a:t>
            </a:r>
            <a:r>
              <a:rPr lang="en-GB" dirty="0" err="1" smtClean="0"/>
              <a:t>postojati</a:t>
            </a:r>
            <a:r>
              <a:rPr lang="en-GB" dirty="0" smtClean="0"/>
              <a:t> </a:t>
            </a:r>
            <a:r>
              <a:rPr lang="en-GB" dirty="0" err="1" smtClean="0"/>
              <a:t>pravo</a:t>
            </a:r>
            <a:r>
              <a:rPr lang="en-GB" dirty="0" smtClean="0"/>
              <a:t> </a:t>
            </a:r>
            <a:r>
              <a:rPr lang="en-GB" dirty="0" err="1" smtClean="0"/>
              <a:t>žalbe</a:t>
            </a:r>
            <a:r>
              <a:rPr lang="en-GB" dirty="0" smtClean="0"/>
              <a:t> </a:t>
            </a:r>
            <a:r>
              <a:rPr lang="en-GB" dirty="0" err="1" smtClean="0"/>
              <a:t>višoj</a:t>
            </a:r>
            <a:r>
              <a:rPr lang="en-GB" dirty="0" smtClean="0"/>
              <a:t> </a:t>
            </a:r>
            <a:r>
              <a:rPr lang="en-GB" dirty="0" err="1" smtClean="0"/>
              <a:t>sudskoj</a:t>
            </a:r>
            <a:r>
              <a:rPr lang="en-GB" dirty="0" smtClean="0"/>
              <a:t> </a:t>
            </a:r>
            <a:r>
              <a:rPr lang="en-GB" dirty="0" err="1" smtClean="0"/>
              <a:t>vlasti</a:t>
            </a:r>
            <a:r>
              <a:rPr lang="en-GB" dirty="0" smtClean="0"/>
              <a:t>.” (CDL-AD(2016)009, </a:t>
            </a:r>
            <a:r>
              <a:rPr lang="en-GB" dirty="0" err="1" smtClean="0"/>
              <a:t>Albanija</a:t>
            </a:r>
            <a:r>
              <a:rPr lang="en-GB" dirty="0" smtClean="0"/>
              <a:t>, §34)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1526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 smtClean="0"/>
              <a:t>Umirovljenje</a:t>
            </a:r>
            <a:endParaRPr lang="en-GB" dirty="0" smtClean="0"/>
          </a:p>
          <a:p>
            <a:r>
              <a:rPr lang="en-GB" dirty="0" smtClean="0"/>
              <a:t>. U tom </a:t>
            </a:r>
            <a:r>
              <a:rPr lang="en-GB" dirty="0" err="1" smtClean="0"/>
              <a:t>smislu</a:t>
            </a:r>
            <a:r>
              <a:rPr lang="en-GB" dirty="0" smtClean="0"/>
              <a:t>, </a:t>
            </a:r>
            <a:r>
              <a:rPr lang="en-GB" dirty="0" err="1" smtClean="0"/>
              <a:t>želi</a:t>
            </a:r>
            <a:r>
              <a:rPr lang="hr-HR" dirty="0" smtClean="0"/>
              <a:t> se</a:t>
            </a:r>
            <a:r>
              <a:rPr lang="en-GB" dirty="0" smtClean="0"/>
              <a:t> </a:t>
            </a:r>
            <a:r>
              <a:rPr lang="en-GB" dirty="0" err="1" smtClean="0"/>
              <a:t>naglasiti</a:t>
            </a:r>
            <a:r>
              <a:rPr lang="en-GB" dirty="0" smtClean="0"/>
              <a:t> da </a:t>
            </a:r>
            <a:r>
              <a:rPr lang="en-GB" dirty="0" err="1" smtClean="0"/>
              <a:t>suci</a:t>
            </a:r>
            <a:r>
              <a:rPr lang="en-GB" dirty="0" smtClean="0"/>
              <a:t> </a:t>
            </a:r>
            <a:r>
              <a:rPr lang="en-GB" dirty="0" err="1" smtClean="0"/>
              <a:t>nisu</a:t>
            </a:r>
            <a:r>
              <a:rPr lang="en-GB" dirty="0" smtClean="0"/>
              <a:t> </a:t>
            </a:r>
            <a:r>
              <a:rPr lang="en-GB" dirty="0" err="1" smtClean="0"/>
              <a:t>samo</a:t>
            </a:r>
            <a:r>
              <a:rPr lang="en-GB" dirty="0" smtClean="0"/>
              <a:t> </a:t>
            </a:r>
            <a:r>
              <a:rPr lang="en-GB" dirty="0" err="1" smtClean="0"/>
              <a:t>državni</a:t>
            </a:r>
            <a:r>
              <a:rPr lang="en-GB" dirty="0" smtClean="0"/>
              <a:t> </a:t>
            </a:r>
            <a:r>
              <a:rPr lang="en-GB" dirty="0" err="1" smtClean="0"/>
              <a:t>službenici</a:t>
            </a:r>
            <a:r>
              <a:rPr lang="en-GB" dirty="0" smtClean="0"/>
              <a:t>, </a:t>
            </a:r>
            <a:r>
              <a:rPr lang="en-GB" dirty="0" err="1" smtClean="0"/>
              <a:t>budući</a:t>
            </a:r>
            <a:r>
              <a:rPr lang="en-GB" dirty="0" smtClean="0"/>
              <a:t> da </a:t>
            </a:r>
            <a:r>
              <a:rPr lang="en-GB" dirty="0" err="1" smtClean="0"/>
              <a:t>obavljaju</a:t>
            </a:r>
            <a:r>
              <a:rPr lang="en-GB" dirty="0" smtClean="0"/>
              <a:t> </a:t>
            </a:r>
            <a:r>
              <a:rPr lang="en-GB" dirty="0" err="1" smtClean="0"/>
              <a:t>jedinstvenu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temeljnu</a:t>
            </a:r>
            <a:r>
              <a:rPr lang="en-GB" dirty="0" smtClean="0"/>
              <a:t> </a:t>
            </a:r>
            <a:r>
              <a:rPr lang="en-GB" dirty="0" err="1" smtClean="0"/>
              <a:t>ustavnu</a:t>
            </a:r>
            <a:r>
              <a:rPr lang="en-GB" dirty="0" smtClean="0"/>
              <a:t> </a:t>
            </a:r>
            <a:r>
              <a:rPr lang="en-GB" dirty="0" err="1" smtClean="0"/>
              <a:t>funkciju</a:t>
            </a:r>
            <a:r>
              <a:rPr lang="en-GB" dirty="0" smtClean="0"/>
              <a:t>: </a:t>
            </a:r>
            <a:r>
              <a:rPr lang="en-GB" dirty="0" err="1" smtClean="0"/>
              <a:t>stoga</a:t>
            </a:r>
            <a:r>
              <a:rPr lang="en-GB" dirty="0" smtClean="0"/>
              <a:t> je </a:t>
            </a:r>
            <a:r>
              <a:rPr lang="en-GB" dirty="0" err="1" smtClean="0"/>
              <a:t>važno</a:t>
            </a:r>
            <a:r>
              <a:rPr lang="en-GB" dirty="0" smtClean="0"/>
              <a:t> </a:t>
            </a:r>
            <a:r>
              <a:rPr lang="en-GB" dirty="0" err="1" smtClean="0"/>
              <a:t>očuvati</a:t>
            </a:r>
            <a:r>
              <a:rPr lang="en-GB" dirty="0" smtClean="0"/>
              <a:t> </a:t>
            </a:r>
            <a:r>
              <a:rPr lang="en-GB" dirty="0" err="1" smtClean="0"/>
              <a:t>specifičnost</a:t>
            </a:r>
            <a:r>
              <a:rPr lang="en-GB" dirty="0" smtClean="0"/>
              <a:t> </a:t>
            </a:r>
            <a:r>
              <a:rPr lang="en-GB" dirty="0" err="1" smtClean="0"/>
              <a:t>pravila</a:t>
            </a:r>
            <a:r>
              <a:rPr lang="en-GB" dirty="0" smtClean="0"/>
              <a:t> </a:t>
            </a:r>
            <a:r>
              <a:rPr lang="en-GB" dirty="0" err="1" smtClean="0"/>
              <a:t>koja</a:t>
            </a:r>
            <a:r>
              <a:rPr lang="en-GB" dirty="0" smtClean="0"/>
              <a:t> se </a:t>
            </a:r>
            <a:r>
              <a:rPr lang="en-GB" dirty="0" err="1" smtClean="0"/>
              <a:t>primjenjuju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pravosuđe</a:t>
            </a:r>
            <a:r>
              <a:rPr lang="en-GB" dirty="0" smtClean="0"/>
              <a:t> </a:t>
            </a:r>
            <a:r>
              <a:rPr lang="en-GB" dirty="0" err="1" smtClean="0"/>
              <a:t>kada</a:t>
            </a:r>
            <a:r>
              <a:rPr lang="en-GB" dirty="0" smtClean="0"/>
              <a:t> to </a:t>
            </a:r>
            <a:r>
              <a:rPr lang="en-GB" dirty="0" err="1" smtClean="0"/>
              <a:t>zahtijeva</a:t>
            </a:r>
            <a:r>
              <a:rPr lang="en-GB" dirty="0" smtClean="0"/>
              <a:t> </a:t>
            </a:r>
            <a:r>
              <a:rPr lang="en-GB" dirty="0" err="1" smtClean="0"/>
              <a:t>poseban</a:t>
            </a:r>
            <a:r>
              <a:rPr lang="en-GB" dirty="0" smtClean="0"/>
              <a:t> status </a:t>
            </a:r>
            <a:r>
              <a:rPr lang="en-GB" dirty="0" err="1" smtClean="0"/>
              <a:t>sudaca</a:t>
            </a:r>
            <a:r>
              <a:rPr lang="en-GB" dirty="0" smtClean="0"/>
              <a:t>, </a:t>
            </a:r>
            <a:r>
              <a:rPr lang="en-GB" dirty="0" err="1" smtClean="0"/>
              <a:t>kako</a:t>
            </a:r>
            <a:r>
              <a:rPr lang="en-GB" dirty="0" smtClean="0"/>
              <a:t> bi se </a:t>
            </a:r>
            <a:r>
              <a:rPr lang="en-GB" dirty="0" err="1" smtClean="0"/>
              <a:t>zaštitilo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podržalo</a:t>
            </a:r>
            <a:r>
              <a:rPr lang="en-GB" dirty="0" smtClean="0"/>
              <a:t> </a:t>
            </a:r>
            <a:r>
              <a:rPr lang="en-GB" dirty="0" err="1" smtClean="0"/>
              <a:t>osnovno</a:t>
            </a:r>
            <a:r>
              <a:rPr lang="en-GB" dirty="0" smtClean="0"/>
              <a:t> </a:t>
            </a:r>
            <a:r>
              <a:rPr lang="en-GB" dirty="0" err="1" smtClean="0"/>
              <a:t>načelo</a:t>
            </a:r>
            <a:r>
              <a:rPr lang="en-GB" dirty="0" smtClean="0"/>
              <a:t> </a:t>
            </a:r>
            <a:r>
              <a:rPr lang="en-GB" dirty="0" err="1" smtClean="0"/>
              <a:t>neovisnosti</a:t>
            </a:r>
            <a:r>
              <a:rPr lang="en-GB" dirty="0" smtClean="0"/>
              <a:t> </a:t>
            </a:r>
            <a:r>
              <a:rPr lang="en-GB" dirty="0" err="1" smtClean="0"/>
              <a:t>pravosuđa</a:t>
            </a:r>
            <a:r>
              <a:rPr lang="en-GB" dirty="0" smtClean="0"/>
              <a:t>.” (CDL-AD(2022)050 - </a:t>
            </a:r>
            <a:r>
              <a:rPr lang="en-GB" dirty="0" err="1" smtClean="0"/>
              <a:t>Crna</a:t>
            </a:r>
            <a:r>
              <a:rPr lang="en-GB" dirty="0" smtClean="0"/>
              <a:t> Gora, §14)</a:t>
            </a:r>
          </a:p>
          <a:p>
            <a:r>
              <a:rPr lang="en-GB" dirty="0" err="1" smtClean="0"/>
              <a:t>Naknada</a:t>
            </a:r>
            <a:endParaRPr lang="en-GB" dirty="0" smtClean="0"/>
          </a:p>
          <a:p>
            <a:r>
              <a:rPr lang="en-GB" dirty="0" err="1" smtClean="0"/>
              <a:t>Plaća</a:t>
            </a:r>
            <a:r>
              <a:rPr lang="en-GB" dirty="0" smtClean="0"/>
              <a:t> </a:t>
            </a:r>
            <a:r>
              <a:rPr lang="en-GB" dirty="0" err="1" smtClean="0"/>
              <a:t>sudaca</a:t>
            </a:r>
            <a:r>
              <a:rPr lang="en-GB" dirty="0" smtClean="0"/>
              <a:t> </a:t>
            </a:r>
            <a:r>
              <a:rPr lang="en-GB" dirty="0" err="1" smtClean="0"/>
              <a:t>nije</a:t>
            </a:r>
            <a:r>
              <a:rPr lang="en-GB" dirty="0" smtClean="0"/>
              <a:t> </a:t>
            </a:r>
            <a:r>
              <a:rPr lang="en-GB" dirty="0" err="1" smtClean="0"/>
              <a:t>samo</a:t>
            </a:r>
            <a:r>
              <a:rPr lang="en-GB" dirty="0" smtClean="0"/>
              <a:t> element </a:t>
            </a:r>
            <a:r>
              <a:rPr lang="en-GB" dirty="0" err="1" smtClean="0"/>
              <a:t>neovisnosti</a:t>
            </a:r>
            <a:r>
              <a:rPr lang="en-GB" dirty="0" smtClean="0"/>
              <a:t> </a:t>
            </a:r>
            <a:r>
              <a:rPr lang="en-GB" dirty="0" err="1" smtClean="0"/>
              <a:t>pravosuđa</a:t>
            </a:r>
            <a:r>
              <a:rPr lang="en-GB" dirty="0" smtClean="0"/>
              <a:t>. </a:t>
            </a:r>
            <a:r>
              <a:rPr lang="en-GB" dirty="0" err="1" smtClean="0"/>
              <a:t>Smanjenje</a:t>
            </a:r>
            <a:r>
              <a:rPr lang="en-GB" dirty="0" smtClean="0"/>
              <a:t> </a:t>
            </a:r>
            <a:r>
              <a:rPr lang="en-GB" dirty="0" err="1" smtClean="0"/>
              <a:t>naknade</a:t>
            </a:r>
            <a:r>
              <a:rPr lang="en-GB" dirty="0" smtClean="0"/>
              <a:t> </a:t>
            </a:r>
            <a:r>
              <a:rPr lang="en-GB" dirty="0" err="1" smtClean="0"/>
              <a:t>sudaca</a:t>
            </a:r>
            <a:r>
              <a:rPr lang="en-GB" dirty="0" smtClean="0"/>
              <a:t> </a:t>
            </a:r>
            <a:r>
              <a:rPr lang="en-GB" dirty="0" err="1" smtClean="0"/>
              <a:t>može</a:t>
            </a:r>
            <a:r>
              <a:rPr lang="en-GB" dirty="0" smtClean="0"/>
              <a:t> </a:t>
            </a:r>
            <a:r>
              <a:rPr lang="en-GB" dirty="0" err="1" smtClean="0"/>
              <a:t>dovesti</a:t>
            </a:r>
            <a:r>
              <a:rPr lang="en-GB" dirty="0" smtClean="0"/>
              <a:t> do </a:t>
            </a:r>
            <a:r>
              <a:rPr lang="en-GB" dirty="0" err="1" smtClean="0"/>
              <a:t>rizika</a:t>
            </a:r>
            <a:r>
              <a:rPr lang="en-GB" dirty="0" smtClean="0"/>
              <a:t> od </a:t>
            </a:r>
            <a:r>
              <a:rPr lang="en-GB" dirty="0" err="1" smtClean="0"/>
              <a:t>korupcije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smanjuje</a:t>
            </a:r>
            <a:r>
              <a:rPr lang="en-GB" dirty="0" smtClean="0"/>
              <a:t> </a:t>
            </a:r>
            <a:r>
              <a:rPr lang="en-GB" dirty="0" err="1" smtClean="0"/>
              <a:t>atraktivnost</a:t>
            </a:r>
            <a:r>
              <a:rPr lang="en-GB" dirty="0" smtClean="0"/>
              <a:t> </a:t>
            </a:r>
            <a:r>
              <a:rPr lang="en-GB" dirty="0" err="1" smtClean="0"/>
              <a:t>radnog</a:t>
            </a:r>
            <a:r>
              <a:rPr lang="en-GB" dirty="0" smtClean="0"/>
              <a:t> </a:t>
            </a:r>
            <a:r>
              <a:rPr lang="en-GB" dirty="0" err="1" smtClean="0"/>
              <a:t>mjesta</a:t>
            </a:r>
            <a:r>
              <a:rPr lang="en-GB" dirty="0" smtClean="0"/>
              <a:t> </a:t>
            </a:r>
            <a:r>
              <a:rPr lang="en-GB" dirty="0" err="1" smtClean="0"/>
              <a:t>jer</a:t>
            </a:r>
            <a:r>
              <a:rPr lang="en-GB" dirty="0" smtClean="0"/>
              <a:t> </a:t>
            </a:r>
            <a:r>
              <a:rPr lang="en-GB" dirty="0" err="1" smtClean="0"/>
              <a:t>utječe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spremnost</a:t>
            </a:r>
            <a:r>
              <a:rPr lang="en-GB" dirty="0" smtClean="0"/>
              <a:t> </a:t>
            </a:r>
            <a:r>
              <a:rPr lang="en-GB" dirty="0" err="1" smtClean="0"/>
              <a:t>kandidata</a:t>
            </a:r>
            <a:r>
              <a:rPr lang="en-GB" dirty="0" smtClean="0"/>
              <a:t> da se </a:t>
            </a:r>
            <a:r>
              <a:rPr lang="en-GB" dirty="0" err="1" smtClean="0"/>
              <a:t>prijave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spremnost</a:t>
            </a:r>
            <a:r>
              <a:rPr lang="en-GB" dirty="0" smtClean="0"/>
              <a:t> </a:t>
            </a:r>
            <a:r>
              <a:rPr lang="en-GB" dirty="0" err="1" smtClean="0"/>
              <a:t>sudaca</a:t>
            </a:r>
            <a:r>
              <a:rPr lang="en-GB" dirty="0" smtClean="0"/>
              <a:t> da </a:t>
            </a:r>
            <a:r>
              <a:rPr lang="en-GB" dirty="0" err="1" smtClean="0"/>
              <a:t>ostanu</a:t>
            </a:r>
            <a:r>
              <a:rPr lang="en-GB" dirty="0" smtClean="0"/>
              <a:t> u </a:t>
            </a:r>
            <a:r>
              <a:rPr lang="en-GB" dirty="0" err="1" smtClean="0"/>
              <a:t>struci</a:t>
            </a:r>
            <a:r>
              <a:rPr lang="en-GB" dirty="0" smtClean="0"/>
              <a:t>.” (CDL-AD(2019)027Ukrajina, §§ 76-78)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79968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1563</Words>
  <Application>Microsoft Office PowerPoint</Application>
  <PresentationFormat>Široki zaslon</PresentationFormat>
  <Paragraphs>95</Paragraphs>
  <Slides>22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Tema sustava Office</vt:lpstr>
      <vt:lpstr>Položaj sudaca i njihova dobrobit kao elementi djelotvornosti sudstva</vt:lpstr>
      <vt:lpstr> Što čini sudačku profesiju privlačnom ? </vt:lpstr>
      <vt:lpstr>Venecijanska komisija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Izazovi sudačkoj dužnosti (profesiji)</vt:lpstr>
      <vt:lpstr>PowerPoint prezentacija</vt:lpstr>
      <vt:lpstr>Što učiniti?</vt:lpstr>
      <vt:lpstr>PowerPoint prezentacija</vt:lpstr>
      <vt:lpstr>PowerPoint prezentacija</vt:lpstr>
      <vt:lpstr>PowerPoint prezentacija</vt:lpstr>
      <vt:lpstr>Definicija sudačke dobrobiti</vt:lpstr>
      <vt:lpstr>Višedimenzionalnost  sudačke dobrobiti</vt:lpstr>
      <vt:lpstr>Akcenti iz zaključaka CCJE-a </vt:lpstr>
      <vt:lpstr>PowerPoint prezentacija</vt:lpstr>
      <vt:lpstr>PowerPoint prezentacija</vt:lpstr>
      <vt:lpstr>PowerPoint prezentacija</vt:lpstr>
      <vt:lpstr>Umjesto zaključka</vt:lpstr>
    </vt:vector>
  </TitlesOfParts>
  <Company>MPU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Položaj sudaca i njihova dobrobit kao elementi djelotvornosti sudstva</dc:title>
  <dc:creator>Sessa, Đuro</dc:creator>
  <cp:lastModifiedBy>Sessa, Đuro</cp:lastModifiedBy>
  <cp:revision>10</cp:revision>
  <dcterms:created xsi:type="dcterms:W3CDTF">2026-06-05T14:56:23Z</dcterms:created>
  <dcterms:modified xsi:type="dcterms:W3CDTF">2026-06-05T16:37:08Z</dcterms:modified>
</cp:coreProperties>
</file>