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r Kontrec" userId="6292f769-d313-4f07-9107-7bad76099d4a" providerId="ADAL" clId="{F74B169A-1BCD-45C4-BA70-8088FB6EF3D5}"/>
    <pc:docChg chg="custSel addSld modSld">
      <pc:chgData name="Damir Kontrec" userId="6292f769-d313-4f07-9107-7bad76099d4a" providerId="ADAL" clId="{F74B169A-1BCD-45C4-BA70-8088FB6EF3D5}" dt="2026-06-11T11:46:22.605" v="1983" actId="20577"/>
      <pc:docMkLst>
        <pc:docMk/>
      </pc:docMkLst>
      <pc:sldChg chg="modSp">
        <pc:chgData name="Damir Kontrec" userId="6292f769-d313-4f07-9107-7bad76099d4a" providerId="ADAL" clId="{F74B169A-1BCD-45C4-BA70-8088FB6EF3D5}" dt="2026-06-11T11:46:04.665" v="1968" actId="20577"/>
        <pc:sldMkLst>
          <pc:docMk/>
          <pc:sldMk cId="3851730235" sldId="256"/>
        </pc:sldMkLst>
        <pc:spChg chg="mod">
          <ac:chgData name="Damir Kontrec" userId="6292f769-d313-4f07-9107-7bad76099d4a" providerId="ADAL" clId="{F74B169A-1BCD-45C4-BA70-8088FB6EF3D5}" dt="2026-06-11T11:46:04.665" v="1968" actId="20577"/>
          <ac:spMkLst>
            <pc:docMk/>
            <pc:sldMk cId="3851730235" sldId="256"/>
            <ac:spMk id="2" creationId="{518CD43A-5635-8568-9B7B-339F222ED710}"/>
          </ac:spMkLst>
        </pc:spChg>
      </pc:sldChg>
      <pc:sldChg chg="modSp mod">
        <pc:chgData name="Damir Kontrec" userId="6292f769-d313-4f07-9107-7bad76099d4a" providerId="ADAL" clId="{F74B169A-1BCD-45C4-BA70-8088FB6EF3D5}" dt="2026-06-11T11:46:22.605" v="1983" actId="20577"/>
        <pc:sldMkLst>
          <pc:docMk/>
          <pc:sldMk cId="2107639467" sldId="260"/>
        </pc:sldMkLst>
        <pc:spChg chg="mod">
          <ac:chgData name="Damir Kontrec" userId="6292f769-d313-4f07-9107-7bad76099d4a" providerId="ADAL" clId="{F74B169A-1BCD-45C4-BA70-8088FB6EF3D5}" dt="2026-06-11T11:46:22.605" v="1983" actId="20577"/>
          <ac:spMkLst>
            <pc:docMk/>
            <pc:sldMk cId="2107639467" sldId="260"/>
            <ac:spMk id="3" creationId="{94508979-EEF6-2E04-3038-02FCC2E69C92}"/>
          </ac:spMkLst>
        </pc:spChg>
      </pc:sldChg>
      <pc:sldChg chg="modSp mod">
        <pc:chgData name="Damir Kontrec" userId="6292f769-d313-4f07-9107-7bad76099d4a" providerId="ADAL" clId="{F74B169A-1BCD-45C4-BA70-8088FB6EF3D5}" dt="2026-06-11T09:26:20.114" v="753" actId="20577"/>
        <pc:sldMkLst>
          <pc:docMk/>
          <pc:sldMk cId="4230849197" sldId="266"/>
        </pc:sldMkLst>
        <pc:spChg chg="mod">
          <ac:chgData name="Damir Kontrec" userId="6292f769-d313-4f07-9107-7bad76099d4a" providerId="ADAL" clId="{F74B169A-1BCD-45C4-BA70-8088FB6EF3D5}" dt="2026-06-11T09:26:20.114" v="753" actId="20577"/>
          <ac:spMkLst>
            <pc:docMk/>
            <pc:sldMk cId="4230849197" sldId="266"/>
            <ac:spMk id="3" creationId="{139A35DD-0F49-C42F-BCF0-A9B2B51A9023}"/>
          </ac:spMkLst>
        </pc:spChg>
      </pc:sldChg>
      <pc:sldChg chg="modSp mod">
        <pc:chgData name="Damir Kontrec" userId="6292f769-d313-4f07-9107-7bad76099d4a" providerId="ADAL" clId="{F74B169A-1BCD-45C4-BA70-8088FB6EF3D5}" dt="2026-06-11T11:35:42.575" v="1298" actId="6549"/>
        <pc:sldMkLst>
          <pc:docMk/>
          <pc:sldMk cId="3951332718" sldId="267"/>
        </pc:sldMkLst>
        <pc:spChg chg="mod">
          <ac:chgData name="Damir Kontrec" userId="6292f769-d313-4f07-9107-7bad76099d4a" providerId="ADAL" clId="{F74B169A-1BCD-45C4-BA70-8088FB6EF3D5}" dt="2026-06-11T11:35:42.575" v="1298" actId="6549"/>
          <ac:spMkLst>
            <pc:docMk/>
            <pc:sldMk cId="3951332718" sldId="267"/>
            <ac:spMk id="2" creationId="{8863D8B3-E1C9-ADBF-F87D-0695A717BE93}"/>
          </ac:spMkLst>
        </pc:spChg>
        <pc:spChg chg="mod">
          <ac:chgData name="Damir Kontrec" userId="6292f769-d313-4f07-9107-7bad76099d4a" providerId="ADAL" clId="{F74B169A-1BCD-45C4-BA70-8088FB6EF3D5}" dt="2026-06-11T09:33:29.527" v="1297" actId="20577"/>
          <ac:spMkLst>
            <pc:docMk/>
            <pc:sldMk cId="3951332718" sldId="267"/>
            <ac:spMk id="3" creationId="{9D00327D-225C-8A03-50BB-D4EF9E8DD59F}"/>
          </ac:spMkLst>
        </pc:spChg>
      </pc:sldChg>
      <pc:sldChg chg="modSp new mod">
        <pc:chgData name="Damir Kontrec" userId="6292f769-d313-4f07-9107-7bad76099d4a" providerId="ADAL" clId="{F74B169A-1BCD-45C4-BA70-8088FB6EF3D5}" dt="2026-06-11T11:44:15.807" v="1962" actId="20577"/>
        <pc:sldMkLst>
          <pc:docMk/>
          <pc:sldMk cId="856492753" sldId="268"/>
        </pc:sldMkLst>
        <pc:spChg chg="mod">
          <ac:chgData name="Damir Kontrec" userId="6292f769-d313-4f07-9107-7bad76099d4a" providerId="ADAL" clId="{F74B169A-1BCD-45C4-BA70-8088FB6EF3D5}" dt="2026-06-11T11:36:03.811" v="1304" actId="20577"/>
          <ac:spMkLst>
            <pc:docMk/>
            <pc:sldMk cId="856492753" sldId="268"/>
            <ac:spMk id="2" creationId="{1ED311E2-85EA-5BBF-F5E3-B55740475EE4}"/>
          </ac:spMkLst>
        </pc:spChg>
        <pc:spChg chg="mod">
          <ac:chgData name="Damir Kontrec" userId="6292f769-d313-4f07-9107-7bad76099d4a" providerId="ADAL" clId="{F74B169A-1BCD-45C4-BA70-8088FB6EF3D5}" dt="2026-06-11T11:44:15.807" v="1962" actId="20577"/>
          <ac:spMkLst>
            <pc:docMk/>
            <pc:sldMk cId="856492753" sldId="268"/>
            <ac:spMk id="3" creationId="{C81D7986-1CC3-4418-C5DC-C748BB453904}"/>
          </ac:spMkLst>
        </pc:spChg>
      </pc:sldChg>
    </pc:docChg>
  </pc:docChgLst>
  <pc:docChgLst>
    <pc:chgData name="Damir Kontrec" userId="6292f769-d313-4f07-9107-7bad76099d4a" providerId="ADAL" clId="{48D50111-10DF-43B6-9056-9D2F356492EE}"/>
    <pc:docChg chg="custSel addSld modSld">
      <pc:chgData name="Damir Kontrec" userId="6292f769-d313-4f07-9107-7bad76099d4a" providerId="ADAL" clId="{48D50111-10DF-43B6-9056-9D2F356492EE}" dt="2026-06-11T18:24:30.624" v="3022" actId="255"/>
      <pc:docMkLst>
        <pc:docMk/>
      </pc:docMkLst>
      <pc:sldChg chg="modSp mod">
        <pc:chgData name="Damir Kontrec" userId="6292f769-d313-4f07-9107-7bad76099d4a" providerId="ADAL" clId="{48D50111-10DF-43B6-9056-9D2F356492EE}" dt="2026-06-11T17:59:00.116" v="18" actId="20577"/>
        <pc:sldMkLst>
          <pc:docMk/>
          <pc:sldMk cId="2107639467" sldId="260"/>
        </pc:sldMkLst>
        <pc:spChg chg="mod">
          <ac:chgData name="Damir Kontrec" userId="6292f769-d313-4f07-9107-7bad76099d4a" providerId="ADAL" clId="{48D50111-10DF-43B6-9056-9D2F356492EE}" dt="2026-06-11T17:59:00.116" v="18" actId="20577"/>
          <ac:spMkLst>
            <pc:docMk/>
            <pc:sldMk cId="2107639467" sldId="260"/>
            <ac:spMk id="3" creationId="{94508979-EEF6-2E04-3038-02FCC2E69C92}"/>
          </ac:spMkLst>
        </pc:spChg>
      </pc:sldChg>
      <pc:sldChg chg="modSp mod">
        <pc:chgData name="Damir Kontrec" userId="6292f769-d313-4f07-9107-7bad76099d4a" providerId="ADAL" clId="{48D50111-10DF-43B6-9056-9D2F356492EE}" dt="2026-06-11T18:02:28.608" v="344" actId="20577"/>
        <pc:sldMkLst>
          <pc:docMk/>
          <pc:sldMk cId="537596514" sldId="261"/>
        </pc:sldMkLst>
        <pc:spChg chg="mod">
          <ac:chgData name="Damir Kontrec" userId="6292f769-d313-4f07-9107-7bad76099d4a" providerId="ADAL" clId="{48D50111-10DF-43B6-9056-9D2F356492EE}" dt="2026-06-11T18:02:28.608" v="344" actId="20577"/>
          <ac:spMkLst>
            <pc:docMk/>
            <pc:sldMk cId="537596514" sldId="261"/>
            <ac:spMk id="3" creationId="{61B89C38-F8EB-4574-E60C-A6021F2B4A3C}"/>
          </ac:spMkLst>
        </pc:spChg>
      </pc:sldChg>
      <pc:sldChg chg="modSp mod">
        <pc:chgData name="Damir Kontrec" userId="6292f769-d313-4f07-9107-7bad76099d4a" providerId="ADAL" clId="{48D50111-10DF-43B6-9056-9D2F356492EE}" dt="2026-06-11T18:06:42.964" v="1041" actId="20577"/>
        <pc:sldMkLst>
          <pc:docMk/>
          <pc:sldMk cId="1133145467" sldId="262"/>
        </pc:sldMkLst>
        <pc:spChg chg="mod">
          <ac:chgData name="Damir Kontrec" userId="6292f769-d313-4f07-9107-7bad76099d4a" providerId="ADAL" clId="{48D50111-10DF-43B6-9056-9D2F356492EE}" dt="2026-06-11T18:06:42.964" v="1041" actId="20577"/>
          <ac:spMkLst>
            <pc:docMk/>
            <pc:sldMk cId="1133145467" sldId="262"/>
            <ac:spMk id="3" creationId="{925193E0-0C93-ACBC-BF43-94520B3559B3}"/>
          </ac:spMkLst>
        </pc:spChg>
      </pc:sldChg>
      <pc:sldChg chg="modSp mod">
        <pc:chgData name="Damir Kontrec" userId="6292f769-d313-4f07-9107-7bad76099d4a" providerId="ADAL" clId="{48D50111-10DF-43B6-9056-9D2F356492EE}" dt="2026-06-11T18:13:23.300" v="1292" actId="20577"/>
        <pc:sldMkLst>
          <pc:docMk/>
          <pc:sldMk cId="1485672175" sldId="263"/>
        </pc:sldMkLst>
        <pc:spChg chg="mod">
          <ac:chgData name="Damir Kontrec" userId="6292f769-d313-4f07-9107-7bad76099d4a" providerId="ADAL" clId="{48D50111-10DF-43B6-9056-9D2F356492EE}" dt="2026-06-11T18:13:23.300" v="1292" actId="20577"/>
          <ac:spMkLst>
            <pc:docMk/>
            <pc:sldMk cId="1485672175" sldId="263"/>
            <ac:spMk id="3" creationId="{9EFB6455-FEB4-A4C9-BF2C-668C38D5C05B}"/>
          </ac:spMkLst>
        </pc:spChg>
      </pc:sldChg>
      <pc:sldChg chg="modSp mod">
        <pc:chgData name="Damir Kontrec" userId="6292f769-d313-4f07-9107-7bad76099d4a" providerId="ADAL" clId="{48D50111-10DF-43B6-9056-9D2F356492EE}" dt="2026-06-11T18:09:08.199" v="1139" actId="20577"/>
        <pc:sldMkLst>
          <pc:docMk/>
          <pc:sldMk cId="2543749137" sldId="265"/>
        </pc:sldMkLst>
        <pc:spChg chg="mod">
          <ac:chgData name="Damir Kontrec" userId="6292f769-d313-4f07-9107-7bad76099d4a" providerId="ADAL" clId="{48D50111-10DF-43B6-9056-9D2F356492EE}" dt="2026-06-11T18:09:08.199" v="1139" actId="20577"/>
          <ac:spMkLst>
            <pc:docMk/>
            <pc:sldMk cId="2543749137" sldId="265"/>
            <ac:spMk id="3" creationId="{FE020801-AA9D-0B7A-6255-28E89C1A3396}"/>
          </ac:spMkLst>
        </pc:spChg>
      </pc:sldChg>
      <pc:sldChg chg="modSp new mod">
        <pc:chgData name="Damir Kontrec" userId="6292f769-d313-4f07-9107-7bad76099d4a" providerId="ADAL" clId="{48D50111-10DF-43B6-9056-9D2F356492EE}" dt="2026-06-11T18:24:06.937" v="3002" actId="20577"/>
        <pc:sldMkLst>
          <pc:docMk/>
          <pc:sldMk cId="3853412229" sldId="269"/>
        </pc:sldMkLst>
        <pc:spChg chg="mod">
          <ac:chgData name="Damir Kontrec" userId="6292f769-d313-4f07-9107-7bad76099d4a" providerId="ADAL" clId="{48D50111-10DF-43B6-9056-9D2F356492EE}" dt="2026-06-11T18:14:56.627" v="1345" actId="122"/>
          <ac:spMkLst>
            <pc:docMk/>
            <pc:sldMk cId="3853412229" sldId="269"/>
            <ac:spMk id="2" creationId="{18183D00-677B-8377-24AE-051EF18ACFAF}"/>
          </ac:spMkLst>
        </pc:spChg>
        <pc:spChg chg="mod">
          <ac:chgData name="Damir Kontrec" userId="6292f769-d313-4f07-9107-7bad76099d4a" providerId="ADAL" clId="{48D50111-10DF-43B6-9056-9D2F356492EE}" dt="2026-06-11T18:24:06.937" v="3002" actId="20577"/>
          <ac:spMkLst>
            <pc:docMk/>
            <pc:sldMk cId="3853412229" sldId="269"/>
            <ac:spMk id="3" creationId="{C5923300-CA3F-3151-F38F-1094AA431322}"/>
          </ac:spMkLst>
        </pc:spChg>
      </pc:sldChg>
      <pc:sldChg chg="modSp new mod">
        <pc:chgData name="Damir Kontrec" userId="6292f769-d313-4f07-9107-7bad76099d4a" providerId="ADAL" clId="{48D50111-10DF-43B6-9056-9D2F356492EE}" dt="2026-06-11T18:24:30.624" v="3022" actId="255"/>
        <pc:sldMkLst>
          <pc:docMk/>
          <pc:sldMk cId="3484099044" sldId="270"/>
        </pc:sldMkLst>
        <pc:spChg chg="mod">
          <ac:chgData name="Damir Kontrec" userId="6292f769-d313-4f07-9107-7bad76099d4a" providerId="ADAL" clId="{48D50111-10DF-43B6-9056-9D2F356492EE}" dt="2026-06-11T18:24:30.624" v="3022" actId="255"/>
          <ac:spMkLst>
            <pc:docMk/>
            <pc:sldMk cId="3484099044" sldId="270"/>
            <ac:spMk id="3" creationId="{86E18AF4-2913-0D27-6CFC-E47E153B4BF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310867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071675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2731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74552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659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799054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72265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53017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60181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652640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6/11/2026</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52192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6/11/2026</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72678020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20BB609-EF92-42DB-836C-0699A590B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56BD5221-A1CA-8D1F-4FD7-AEA0FCAB6ABA}"/>
              </a:ext>
            </a:extLst>
          </p:cNvPr>
          <p:cNvPicPr>
            <a:picLocks noChangeAspect="1"/>
          </p:cNvPicPr>
          <p:nvPr/>
        </p:nvPicPr>
        <p:blipFill>
          <a:blip r:embed="rId2"/>
          <a:srcRect r="-1" b="24980"/>
          <a:stretch>
            <a:fillRect/>
          </a:stretch>
        </p:blipFill>
        <p:spPr>
          <a:xfrm>
            <a:off x="20" y="10"/>
            <a:ext cx="12188932" cy="6857990"/>
          </a:xfrm>
          <a:prstGeom prst="rect">
            <a:avLst/>
          </a:prstGeom>
        </p:spPr>
      </p:pic>
      <p:sp>
        <p:nvSpPr>
          <p:cNvPr id="20" name="Rectangle 19">
            <a:extLst>
              <a:ext uri="{FF2B5EF4-FFF2-40B4-BE49-F238E27FC236}">
                <a16:creationId xmlns:a16="http://schemas.microsoft.com/office/drawing/2014/main" id="{7508F7DC-CA28-4ACE-AF79-D7E98ED1B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9239" y="-389238"/>
            <a:ext cx="6858000" cy="7636476"/>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AB20218-A500-457C-B65C-F3D198B1F7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1524" y="0"/>
            <a:ext cx="12188952" cy="3652125"/>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18CD43A-5635-8568-9B7B-339F222ED710}"/>
              </a:ext>
            </a:extLst>
          </p:cNvPr>
          <p:cNvSpPr>
            <a:spLocks noGrp="1"/>
          </p:cNvSpPr>
          <p:nvPr>
            <p:ph type="ctrTitle"/>
          </p:nvPr>
        </p:nvSpPr>
        <p:spPr>
          <a:xfrm>
            <a:off x="517870" y="978408"/>
            <a:ext cx="8686796" cy="2334247"/>
          </a:xfrm>
        </p:spPr>
        <p:txBody>
          <a:bodyPr anchor="t">
            <a:normAutofit/>
          </a:bodyPr>
          <a:lstStyle/>
          <a:p>
            <a:pPr>
              <a:lnSpc>
                <a:spcPct val="90000"/>
              </a:lnSpc>
            </a:pPr>
            <a:r>
              <a:rPr lang="hr-HR" sz="5000" dirty="0">
                <a:solidFill>
                  <a:srgbClr val="FFFFFF"/>
                </a:solidFill>
              </a:rPr>
              <a:t>ULOGA UDRUŽENJA SUDACA I DOBROBIT SUDACA</a:t>
            </a:r>
            <a:br>
              <a:rPr lang="hr-HR" sz="5000" dirty="0">
                <a:solidFill>
                  <a:srgbClr val="FFFFFF"/>
                </a:solidFill>
              </a:rPr>
            </a:br>
            <a:r>
              <a:rPr lang="hr-HR" sz="3200" dirty="0">
                <a:solidFill>
                  <a:srgbClr val="FFFFFF"/>
                </a:solidFill>
              </a:rPr>
              <a:t>(iskustva iz Hrvatske)</a:t>
            </a:r>
            <a:endParaRPr lang="hr-HR" sz="5000" dirty="0">
              <a:solidFill>
                <a:srgbClr val="FFFFFF"/>
              </a:solidFill>
            </a:endParaRPr>
          </a:p>
        </p:txBody>
      </p:sp>
      <p:sp>
        <p:nvSpPr>
          <p:cNvPr id="3" name="Podnaslov 2">
            <a:extLst>
              <a:ext uri="{FF2B5EF4-FFF2-40B4-BE49-F238E27FC236}">
                <a16:creationId xmlns:a16="http://schemas.microsoft.com/office/drawing/2014/main" id="{EFAE1E3F-E4A9-D2BE-7EA5-79AE257C038D}"/>
              </a:ext>
            </a:extLst>
          </p:cNvPr>
          <p:cNvSpPr>
            <a:spLocks noGrp="1"/>
          </p:cNvSpPr>
          <p:nvPr>
            <p:ph type="subTitle" idx="1"/>
          </p:nvPr>
        </p:nvSpPr>
        <p:spPr>
          <a:xfrm>
            <a:off x="517870" y="3552826"/>
            <a:ext cx="8720710" cy="2653653"/>
          </a:xfrm>
        </p:spPr>
        <p:txBody>
          <a:bodyPr anchor="t">
            <a:normAutofit/>
          </a:bodyPr>
          <a:lstStyle/>
          <a:p>
            <a:r>
              <a:rPr lang="hr-HR" dirty="0">
                <a:solidFill>
                  <a:srgbClr val="FFFFFF"/>
                </a:solidFill>
              </a:rPr>
              <a:t>Okrugli stol Društva </a:t>
            </a:r>
            <a:r>
              <a:rPr lang="hr-HR" dirty="0" err="1">
                <a:solidFill>
                  <a:srgbClr val="FFFFFF"/>
                </a:solidFill>
              </a:rPr>
              <a:t>sudija</a:t>
            </a:r>
            <a:r>
              <a:rPr lang="hr-HR" dirty="0">
                <a:solidFill>
                  <a:srgbClr val="FFFFFF"/>
                </a:solidFill>
              </a:rPr>
              <a:t> Srbije „O značaju dobrobiti </a:t>
            </a:r>
          </a:p>
          <a:p>
            <a:r>
              <a:rPr lang="hr-HR" dirty="0" err="1">
                <a:solidFill>
                  <a:srgbClr val="FFFFFF"/>
                </a:solidFill>
              </a:rPr>
              <a:t>sudija</a:t>
            </a:r>
            <a:r>
              <a:rPr lang="hr-HR" dirty="0">
                <a:solidFill>
                  <a:srgbClr val="FFFFFF"/>
                </a:solidFill>
              </a:rPr>
              <a:t> za sprovođenje pravde”</a:t>
            </a:r>
          </a:p>
          <a:p>
            <a:r>
              <a:rPr lang="hr-HR" dirty="0">
                <a:solidFill>
                  <a:srgbClr val="FFFFFF"/>
                </a:solidFill>
              </a:rPr>
              <a:t>Beograd, 15.6.2026.</a:t>
            </a:r>
          </a:p>
          <a:p>
            <a:r>
              <a:rPr lang="hr-HR" dirty="0">
                <a:solidFill>
                  <a:srgbClr val="FFFFFF"/>
                </a:solidFill>
              </a:rPr>
              <a:t>Damir Kontrec, predsjednik Udruge hrvatskih sudaca,</a:t>
            </a:r>
          </a:p>
          <a:p>
            <a:r>
              <a:rPr lang="hr-HR" dirty="0">
                <a:solidFill>
                  <a:srgbClr val="FFFFFF"/>
                </a:solidFill>
              </a:rPr>
              <a:t>Sudac Vrhovnog suda Republike Hrvatske</a:t>
            </a:r>
          </a:p>
        </p:txBody>
      </p:sp>
      <p:sp>
        <p:nvSpPr>
          <p:cNvPr id="24" name="Rectangle 23">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8686800"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517302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D311E2-85EA-5BBF-F5E3-B55740475EE4}"/>
              </a:ext>
            </a:extLst>
          </p:cNvPr>
          <p:cNvSpPr>
            <a:spLocks noGrp="1"/>
          </p:cNvSpPr>
          <p:nvPr>
            <p:ph type="title"/>
          </p:nvPr>
        </p:nvSpPr>
        <p:spPr/>
        <p:txBody>
          <a:bodyPr/>
          <a:lstStyle/>
          <a:p>
            <a:pPr algn="ctr"/>
            <a:br>
              <a:rPr kumimoji="0" lang="hr-HR" sz="2800" b="1" i="0" u="none" strike="noStrike" kern="1200" cap="none" spc="0" normalizeH="0" baseline="0" noProof="0" dirty="0">
                <a:ln>
                  <a:noFill/>
                </a:ln>
                <a:solidFill>
                  <a:srgbClr val="000000"/>
                </a:solidFill>
                <a:effectLst/>
                <a:uLnTx/>
                <a:uFillTx/>
                <a:latin typeface="Bierstadt"/>
                <a:ea typeface="+mj-ea"/>
                <a:cs typeface="+mj-cs"/>
              </a:rPr>
            </a:br>
            <a:r>
              <a:rPr kumimoji="0" lang="hr-HR" sz="2800" b="1" i="0" u="none" strike="noStrike" kern="1200" cap="none" spc="0" normalizeH="0" baseline="0" noProof="0" dirty="0">
                <a:ln>
                  <a:noFill/>
                </a:ln>
                <a:solidFill>
                  <a:srgbClr val="000000"/>
                </a:solidFill>
                <a:effectLst/>
                <a:uLnTx/>
                <a:uFillTx/>
                <a:latin typeface="Bierstadt"/>
                <a:ea typeface="+mj-ea"/>
                <a:cs typeface="+mj-cs"/>
              </a:rPr>
              <a:t>Rezultat UHS-a 2026.</a:t>
            </a:r>
            <a:endParaRPr lang="hr-HR" dirty="0"/>
          </a:p>
        </p:txBody>
      </p:sp>
      <p:sp>
        <p:nvSpPr>
          <p:cNvPr id="3" name="Rezervirano mjesto sadržaja 2">
            <a:extLst>
              <a:ext uri="{FF2B5EF4-FFF2-40B4-BE49-F238E27FC236}">
                <a16:creationId xmlns:a16="http://schemas.microsoft.com/office/drawing/2014/main" id="{C81D7986-1CC3-4418-C5DC-C748BB453904}"/>
              </a:ext>
            </a:extLst>
          </p:cNvPr>
          <p:cNvSpPr>
            <a:spLocks noGrp="1"/>
          </p:cNvSpPr>
          <p:nvPr>
            <p:ph idx="1"/>
          </p:nvPr>
        </p:nvSpPr>
        <p:spPr/>
        <p:txBody>
          <a:bodyPr/>
          <a:lstStyle/>
          <a:p>
            <a:r>
              <a:rPr lang="hr-HR" dirty="0"/>
              <a:t>Zbog dogovora Vlade i Sindikata tijekom 2025. – dogovoreno povećanje osnovice plaće u 2026. i to za ukupno 3%</a:t>
            </a:r>
          </a:p>
          <a:p>
            <a:r>
              <a:rPr lang="hr-HR" dirty="0"/>
              <a:t>1.4. – osnovica 1015,00 eura (travanj-srpanj)</a:t>
            </a:r>
          </a:p>
          <a:p>
            <a:r>
              <a:rPr lang="hr-HR" dirty="0"/>
              <a:t>1.8. – osnovica 1025,00 eura (kolovoz-studeni) – planirano i donesena odluka Vlade</a:t>
            </a:r>
          </a:p>
          <a:p>
            <a:r>
              <a:rPr lang="hr-HR" dirty="0"/>
              <a:t>1.12. – osnovica 1035,00 eura (od prosinca 2026.) – planirano i donesena odluka Vlade</a:t>
            </a:r>
          </a:p>
          <a:p>
            <a:endParaRPr lang="hr-HR" dirty="0"/>
          </a:p>
          <a:p>
            <a:r>
              <a:rPr lang="hr-HR" dirty="0"/>
              <a:t>Razdoblje od sredine 2023. do kraja 2026. – osnovica od 625,20 eura povećana do 1035,00 eura (povećanje od oko 65%)</a:t>
            </a:r>
          </a:p>
          <a:p>
            <a:r>
              <a:rPr lang="hr-HR" dirty="0"/>
              <a:t>Rezultat povećanje plaće za suce prvog stupnja za gotovo 100,00 %, za ostale sudove cca 70%</a:t>
            </a:r>
          </a:p>
        </p:txBody>
      </p:sp>
    </p:spTree>
    <p:extLst>
      <p:ext uri="{BB962C8B-B14F-4D97-AF65-F5344CB8AC3E}">
        <p14:creationId xmlns:p14="http://schemas.microsoft.com/office/powerpoint/2010/main" val="856492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183D00-677B-8377-24AE-051EF18ACFAF}"/>
              </a:ext>
            </a:extLst>
          </p:cNvPr>
          <p:cNvSpPr>
            <a:spLocks noGrp="1"/>
          </p:cNvSpPr>
          <p:nvPr>
            <p:ph type="title"/>
          </p:nvPr>
        </p:nvSpPr>
        <p:spPr/>
        <p:txBody>
          <a:bodyPr>
            <a:normAutofit/>
          </a:bodyPr>
          <a:lstStyle/>
          <a:p>
            <a:pPr algn="ctr"/>
            <a:br>
              <a:rPr lang="hr-HR" sz="2800" dirty="0"/>
            </a:br>
            <a:r>
              <a:rPr lang="hr-HR" sz="2800" dirty="0"/>
              <a:t>Što i kako dalje?</a:t>
            </a:r>
          </a:p>
        </p:txBody>
      </p:sp>
      <p:sp>
        <p:nvSpPr>
          <p:cNvPr id="3" name="Rezervirano mjesto sadržaja 2">
            <a:extLst>
              <a:ext uri="{FF2B5EF4-FFF2-40B4-BE49-F238E27FC236}">
                <a16:creationId xmlns:a16="http://schemas.microsoft.com/office/drawing/2014/main" id="{C5923300-CA3F-3151-F38F-1094AA431322}"/>
              </a:ext>
            </a:extLst>
          </p:cNvPr>
          <p:cNvSpPr>
            <a:spLocks noGrp="1"/>
          </p:cNvSpPr>
          <p:nvPr>
            <p:ph idx="1"/>
          </p:nvPr>
        </p:nvSpPr>
        <p:spPr/>
        <p:txBody>
          <a:bodyPr>
            <a:normAutofit fontScale="92500" lnSpcReduction="20000"/>
          </a:bodyPr>
          <a:lstStyle/>
          <a:p>
            <a:r>
              <a:rPr lang="hr-HR" dirty="0"/>
              <a:t>UHS nije završio svoj posao jer nije ispunjen dogovor u smislu donošenja novog, cjelovitog zakona o materijalnim pravima sudaca i državnih odvjetnika</a:t>
            </a:r>
          </a:p>
          <a:p>
            <a:r>
              <a:rPr lang="hr-HR" dirty="0"/>
              <a:t>Čekamo više od 8 mjeseci na poziv Ministarstva na daljnji rad na izradi novog Zakona</a:t>
            </a:r>
          </a:p>
          <a:p>
            <a:r>
              <a:rPr lang="hr-HR" dirty="0"/>
              <a:t>UHS je spreman za suradnju, ali za suradnju treba biti raspoložena i druga strana.</a:t>
            </a:r>
          </a:p>
          <a:p>
            <a:r>
              <a:rPr lang="hr-HR" dirty="0"/>
              <a:t>Svaki incident, skandal u sudstvu, zaostatke u radu – izvršna vlast odnosno neki predstavnici izvršne vlasti vežu na povećane plaće.</a:t>
            </a:r>
          </a:p>
          <a:p>
            <a:r>
              <a:rPr lang="hr-HR" dirty="0"/>
              <a:t>UHS je u javnosti prepoznat kao strana koja zastupa sudbenu vlast, a ne samo suce.</a:t>
            </a:r>
          </a:p>
          <a:p>
            <a:r>
              <a:rPr lang="hr-HR" dirty="0"/>
              <a:t>Suci moraju biti jedinstveni u svojim zahtjevima, ali i odlučni prema izvršnoj i zakonodavnoj vlasti – sudovi trenutno u Hrvatskoj nemaju dovoljno službenika, nedostaje zapisničara, pogotovo na velikim sudovima, prostorni uvjeti rada nisu adekvatni.</a:t>
            </a:r>
          </a:p>
          <a:p>
            <a:r>
              <a:rPr lang="hr-HR" dirty="0"/>
              <a:t>Zahtjevi sudaca nisu ostvarivanje privilegija u odnosu na druge, već materijalni status osigurava neovisnost sudstva, a to je u interesu cijelog društva, preduvjet vladavine prava i temeljno jamstvo pravično suđenja.</a:t>
            </a:r>
          </a:p>
        </p:txBody>
      </p:sp>
    </p:spTree>
    <p:extLst>
      <p:ext uri="{BB962C8B-B14F-4D97-AF65-F5344CB8AC3E}">
        <p14:creationId xmlns:p14="http://schemas.microsoft.com/office/powerpoint/2010/main" val="3853412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0C5C8C1-00FD-A8CD-E870-6AC41D54A8B6}"/>
              </a:ext>
            </a:extLst>
          </p:cNvPr>
          <p:cNvSpPr>
            <a:spLocks noGrp="1"/>
          </p:cNvSpPr>
          <p:nvPr>
            <p:ph type="title"/>
          </p:nvPr>
        </p:nvSpPr>
        <p:spPr/>
        <p:txBody>
          <a:bodyPr/>
          <a:lstStyle/>
          <a:p>
            <a:endParaRPr lang="hr-HR"/>
          </a:p>
        </p:txBody>
      </p:sp>
      <p:sp>
        <p:nvSpPr>
          <p:cNvPr id="3" name="Rezervirano mjesto sadržaja 2">
            <a:extLst>
              <a:ext uri="{FF2B5EF4-FFF2-40B4-BE49-F238E27FC236}">
                <a16:creationId xmlns:a16="http://schemas.microsoft.com/office/drawing/2014/main" id="{86E18AF4-2913-0D27-6CFC-E47E153B4BFE}"/>
              </a:ext>
            </a:extLst>
          </p:cNvPr>
          <p:cNvSpPr>
            <a:spLocks noGrp="1"/>
          </p:cNvSpPr>
          <p:nvPr>
            <p:ph idx="1"/>
          </p:nvPr>
        </p:nvSpPr>
        <p:spPr/>
        <p:txBody>
          <a:bodyPr/>
          <a:lstStyle/>
          <a:p>
            <a:endParaRPr lang="hr-HR" dirty="0"/>
          </a:p>
          <a:p>
            <a:endParaRPr lang="hr-HR" dirty="0"/>
          </a:p>
          <a:p>
            <a:r>
              <a:rPr lang="hr-HR" sz="2400" dirty="0"/>
              <a:t>Hvala na pažnji!</a:t>
            </a:r>
          </a:p>
        </p:txBody>
      </p:sp>
    </p:spTree>
    <p:extLst>
      <p:ext uri="{BB962C8B-B14F-4D97-AF65-F5344CB8AC3E}">
        <p14:creationId xmlns:p14="http://schemas.microsoft.com/office/powerpoint/2010/main" val="3484099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66A1A2F-A741-8734-9797-A15D3E8A4B69}"/>
              </a:ext>
            </a:extLst>
          </p:cNvPr>
          <p:cNvSpPr>
            <a:spLocks noGrp="1"/>
          </p:cNvSpPr>
          <p:nvPr>
            <p:ph type="title"/>
          </p:nvPr>
        </p:nvSpPr>
        <p:spPr/>
        <p:txBody>
          <a:bodyPr>
            <a:normAutofit/>
          </a:bodyPr>
          <a:lstStyle/>
          <a:p>
            <a:pPr algn="ctr"/>
            <a:br>
              <a:rPr lang="hr-HR" sz="2800" dirty="0"/>
            </a:br>
            <a:r>
              <a:rPr lang="hr-HR" sz="2800" dirty="0"/>
              <a:t>Materijalna prava sudaca do 2022.</a:t>
            </a:r>
          </a:p>
        </p:txBody>
      </p:sp>
      <p:sp>
        <p:nvSpPr>
          <p:cNvPr id="3" name="Rezervirano mjesto sadržaja 2">
            <a:extLst>
              <a:ext uri="{FF2B5EF4-FFF2-40B4-BE49-F238E27FC236}">
                <a16:creationId xmlns:a16="http://schemas.microsoft.com/office/drawing/2014/main" id="{94508979-EEF6-2E04-3038-02FCC2E69C92}"/>
              </a:ext>
            </a:extLst>
          </p:cNvPr>
          <p:cNvSpPr>
            <a:spLocks noGrp="1"/>
          </p:cNvSpPr>
          <p:nvPr>
            <p:ph idx="1"/>
          </p:nvPr>
        </p:nvSpPr>
        <p:spPr/>
        <p:txBody>
          <a:bodyPr/>
          <a:lstStyle/>
          <a:p>
            <a:r>
              <a:rPr lang="hr-HR" dirty="0"/>
              <a:t>Zakon o plaćama sudaca i drugih pravosudnih dužnosnika – normativni okvir</a:t>
            </a:r>
          </a:p>
          <a:p>
            <a:r>
              <a:rPr lang="hr-HR" dirty="0"/>
              <a:t>1999. znatno povećanje plaća sudaca i državnih odvjetnika – izazvalo veliko nezadovoljstvo kod ostalih korisnika državnog proračuna (liječnika, nastavnika, profesora)</a:t>
            </a:r>
          </a:p>
          <a:p>
            <a:r>
              <a:rPr lang="hr-HR" dirty="0"/>
              <a:t>Plaća – osnovica x koeficijent + 0,5% za svaku godinu staža (do maksimalno 20 %)</a:t>
            </a:r>
          </a:p>
          <a:p>
            <a:r>
              <a:rPr lang="hr-HR" dirty="0"/>
              <a:t>Raspon koeficijenta – 3,54 (suci prvog stupnja) – 6,42 (sudac Vrhovnog suda)</a:t>
            </a:r>
          </a:p>
          <a:p>
            <a:r>
              <a:rPr lang="hr-HR" dirty="0"/>
              <a:t>Predsjednik Vrhovnog suda, predsjednik Ustavnog suda – 7,86</a:t>
            </a:r>
          </a:p>
          <a:p>
            <a:r>
              <a:rPr lang="hr-HR" dirty="0"/>
              <a:t>Zakonom propisana i druga prava – ali se svake godine donosila odluka da se ta prava neće ostvarivati u određenoj godini</a:t>
            </a:r>
          </a:p>
          <a:p>
            <a:endParaRPr lang="hr-HR" dirty="0"/>
          </a:p>
        </p:txBody>
      </p:sp>
    </p:spTree>
    <p:extLst>
      <p:ext uri="{BB962C8B-B14F-4D97-AF65-F5344CB8AC3E}">
        <p14:creationId xmlns:p14="http://schemas.microsoft.com/office/powerpoint/2010/main" val="210763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262050-27D8-764C-4DAF-BCCC82F0DB3B}"/>
              </a:ext>
            </a:extLst>
          </p:cNvPr>
          <p:cNvSpPr>
            <a:spLocks noGrp="1"/>
          </p:cNvSpPr>
          <p:nvPr>
            <p:ph type="title"/>
          </p:nvPr>
        </p:nvSpPr>
        <p:spPr/>
        <p:txBody>
          <a:bodyPr>
            <a:normAutofit/>
          </a:bodyPr>
          <a:lstStyle/>
          <a:p>
            <a:pPr algn="ctr"/>
            <a:br>
              <a:rPr kumimoji="0" lang="hr-HR" sz="2800" b="1" i="0" u="none" strike="noStrike" kern="1200" cap="none" spc="0" normalizeH="0" baseline="0" noProof="0" dirty="0">
                <a:ln>
                  <a:noFill/>
                </a:ln>
                <a:solidFill>
                  <a:srgbClr val="000000"/>
                </a:solidFill>
                <a:effectLst/>
                <a:uLnTx/>
                <a:uFillTx/>
                <a:latin typeface="Bierstadt"/>
                <a:ea typeface="+mj-ea"/>
                <a:cs typeface="+mj-cs"/>
              </a:rPr>
            </a:br>
            <a:r>
              <a:rPr kumimoji="0" lang="hr-HR" sz="2800" b="1" i="0" u="none" strike="noStrike" kern="1200" cap="none" spc="0" normalizeH="0" baseline="0" noProof="0" dirty="0">
                <a:ln>
                  <a:noFill/>
                </a:ln>
                <a:solidFill>
                  <a:srgbClr val="000000"/>
                </a:solidFill>
                <a:effectLst/>
                <a:uLnTx/>
                <a:uFillTx/>
                <a:latin typeface="Bierstadt"/>
                <a:ea typeface="+mj-ea"/>
                <a:cs typeface="+mj-cs"/>
              </a:rPr>
              <a:t>Materijalna prava sudaca do 2022.</a:t>
            </a:r>
            <a:br>
              <a:rPr kumimoji="0" lang="hr-HR" sz="2800" b="1" i="0" u="none" strike="noStrike" kern="1200" cap="none" spc="0" normalizeH="0" baseline="0" noProof="0" dirty="0">
                <a:ln>
                  <a:noFill/>
                </a:ln>
                <a:solidFill>
                  <a:srgbClr val="000000"/>
                </a:solidFill>
                <a:effectLst/>
                <a:uLnTx/>
                <a:uFillTx/>
                <a:latin typeface="Bierstadt"/>
                <a:ea typeface="+mj-ea"/>
                <a:cs typeface="+mj-cs"/>
              </a:rPr>
            </a:br>
            <a:endParaRPr lang="hr-HR" sz="2800" dirty="0"/>
          </a:p>
        </p:txBody>
      </p:sp>
      <p:sp>
        <p:nvSpPr>
          <p:cNvPr id="3" name="Rezervirano mjesto sadržaja 2">
            <a:extLst>
              <a:ext uri="{FF2B5EF4-FFF2-40B4-BE49-F238E27FC236}">
                <a16:creationId xmlns:a16="http://schemas.microsoft.com/office/drawing/2014/main" id="{61B89C38-F8EB-4574-E60C-A6021F2B4A3C}"/>
              </a:ext>
            </a:extLst>
          </p:cNvPr>
          <p:cNvSpPr>
            <a:spLocks noGrp="1"/>
          </p:cNvSpPr>
          <p:nvPr>
            <p:ph idx="1"/>
          </p:nvPr>
        </p:nvSpPr>
        <p:spPr/>
        <p:txBody>
          <a:bodyPr>
            <a:normAutofit fontScale="92500" lnSpcReduction="10000"/>
          </a:bodyPr>
          <a:lstStyle/>
          <a:p>
            <a:r>
              <a:rPr lang="hr-HR" dirty="0"/>
              <a:t>Način određivanja osnovice </a:t>
            </a:r>
          </a:p>
          <a:p>
            <a:pPr lvl="1"/>
            <a:r>
              <a:rPr lang="hr-HR" dirty="0"/>
              <a:t>U početku osnovicu je Uredbom određivala Vlada RH</a:t>
            </a:r>
          </a:p>
          <a:p>
            <a:pPr lvl="1"/>
            <a:r>
              <a:rPr lang="hr-HR" dirty="0"/>
              <a:t>UHS je pokrenuo ocjenu ustavnosti takve odredbe tražeći da osnovica bude utvrđena zakonom</a:t>
            </a:r>
          </a:p>
          <a:p>
            <a:pPr marL="685800" marR="0" lvl="1" indent="-228600" algn="l" defTabSz="914400" rtl="0" eaLnBrk="1" fontAlgn="auto" latinLnBrk="0" hangingPunct="1">
              <a:lnSpc>
                <a:spcPct val="110000"/>
              </a:lnSpc>
              <a:spcBef>
                <a:spcPts val="500"/>
              </a:spcBef>
              <a:spcAft>
                <a:spcPts val="0"/>
              </a:spcAft>
              <a:buClrTx/>
              <a:buSzTx/>
              <a:buFont typeface="Arial" panose="020B0604020202020204" pitchFamily="34" charset="0"/>
              <a:buChar char="•"/>
              <a:tabLst/>
              <a:defRPr/>
            </a:pPr>
            <a:r>
              <a:rPr kumimoji="0" lang="hr-HR" sz="1600" b="0" i="0" u="none" strike="noStrike" kern="1200" cap="none" spc="0" normalizeH="0" baseline="0" noProof="0" dirty="0">
                <a:ln>
                  <a:noFill/>
                </a:ln>
                <a:solidFill>
                  <a:srgbClr val="000000"/>
                </a:solidFill>
                <a:effectLst/>
                <a:uLnTx/>
                <a:uFillTx/>
                <a:latin typeface="Bierstadt"/>
                <a:ea typeface="+mn-ea"/>
                <a:cs typeface="+mn-cs"/>
              </a:rPr>
              <a:t>Faza stagnacije – kriza 2010. – smanjenje osnovice prvo za 3%, zatim za 6% (razdoblje 2013. – 2019.)</a:t>
            </a:r>
            <a:endParaRPr lang="hr-HR" dirty="0"/>
          </a:p>
          <a:p>
            <a:pPr lvl="1"/>
            <a:r>
              <a:rPr lang="hr-HR" dirty="0"/>
              <a:t>Ustavni sud je 2014. ocijenio da je Vlada ne može samostalno uredbama smanjivati osnovicu za obračun plaće sudaca</a:t>
            </a:r>
          </a:p>
          <a:p>
            <a:pPr lvl="1"/>
            <a:r>
              <a:rPr lang="hr-HR" dirty="0"/>
              <a:t>Nakon toga izmijenjen je Zakon o plaćama sudaca i drugih pravosudnih dužnosnika na način da je osnovica određena u nominalnom iznosu (kasnije smo uvidjeli da to nije bilo najbolje rješenje jer se nakon toga svaki puta trebao mijenjati zakon, prolazi proceduru donošenja zakona u parlamentu, te je i nakon toga osnovica određena u točnom određenom nominalnom iznosu)</a:t>
            </a:r>
          </a:p>
          <a:p>
            <a:pPr lvl="1"/>
            <a:r>
              <a:rPr lang="hr-HR" dirty="0"/>
              <a:t>Ostala materijalna prava suci nisu imali – osim troškova prijevoza</a:t>
            </a:r>
          </a:p>
          <a:p>
            <a:pPr lvl="1"/>
            <a:endParaRPr lang="hr-HR" dirty="0"/>
          </a:p>
          <a:p>
            <a:pPr lvl="1"/>
            <a:r>
              <a:rPr lang="hr-HR" dirty="0"/>
              <a:t>Plaće su se povećavale samo uslijed promjene poreznih propisa, povećanja neoporezivog dijela plaće, promjene platnih razreda za poreze, ali osnovica nije mijenjana</a:t>
            </a:r>
          </a:p>
        </p:txBody>
      </p:sp>
    </p:spTree>
    <p:extLst>
      <p:ext uri="{BB962C8B-B14F-4D97-AF65-F5344CB8AC3E}">
        <p14:creationId xmlns:p14="http://schemas.microsoft.com/office/powerpoint/2010/main" val="537596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17D6DA5-B7CC-FD5D-9F24-F1C33EF90864}"/>
              </a:ext>
            </a:extLst>
          </p:cNvPr>
          <p:cNvSpPr>
            <a:spLocks noGrp="1"/>
          </p:cNvSpPr>
          <p:nvPr>
            <p:ph type="title"/>
          </p:nvPr>
        </p:nvSpPr>
        <p:spPr/>
        <p:txBody>
          <a:bodyPr/>
          <a:lstStyle/>
          <a:p>
            <a:pPr algn="ctr"/>
            <a:br>
              <a:rPr kumimoji="0" lang="hr-HR" sz="2800" b="1" i="0" u="none" strike="noStrike" kern="1200" cap="none" spc="0" normalizeH="0" baseline="0" noProof="0" dirty="0">
                <a:ln>
                  <a:noFill/>
                </a:ln>
                <a:solidFill>
                  <a:srgbClr val="000000"/>
                </a:solidFill>
                <a:effectLst/>
                <a:uLnTx/>
                <a:uFillTx/>
                <a:latin typeface="Bierstadt"/>
                <a:ea typeface="+mj-ea"/>
                <a:cs typeface="+mj-cs"/>
              </a:rPr>
            </a:br>
            <a:r>
              <a:rPr kumimoji="0" lang="hr-HR" sz="2800" b="1" i="0" u="none" strike="noStrike" kern="1200" cap="none" spc="0" normalizeH="0" baseline="0" noProof="0" dirty="0">
                <a:ln>
                  <a:noFill/>
                </a:ln>
                <a:solidFill>
                  <a:srgbClr val="000000"/>
                </a:solidFill>
                <a:effectLst/>
                <a:uLnTx/>
                <a:uFillTx/>
                <a:latin typeface="Bierstadt"/>
                <a:ea typeface="+mj-ea"/>
                <a:cs typeface="+mj-cs"/>
              </a:rPr>
              <a:t>Materijalna prava sudaca do 2022.</a:t>
            </a:r>
            <a:endParaRPr lang="hr-HR" dirty="0"/>
          </a:p>
        </p:txBody>
      </p:sp>
      <p:sp>
        <p:nvSpPr>
          <p:cNvPr id="3" name="Rezervirano mjesto sadržaja 2">
            <a:extLst>
              <a:ext uri="{FF2B5EF4-FFF2-40B4-BE49-F238E27FC236}">
                <a16:creationId xmlns:a16="http://schemas.microsoft.com/office/drawing/2014/main" id="{925193E0-0C93-ACBC-BF43-94520B3559B3}"/>
              </a:ext>
            </a:extLst>
          </p:cNvPr>
          <p:cNvSpPr>
            <a:spLocks noGrp="1"/>
          </p:cNvSpPr>
          <p:nvPr>
            <p:ph idx="1"/>
          </p:nvPr>
        </p:nvSpPr>
        <p:spPr/>
        <p:txBody>
          <a:bodyPr>
            <a:normAutofit fontScale="92500" lnSpcReduction="20000"/>
          </a:bodyPr>
          <a:lstStyle/>
          <a:p>
            <a:r>
              <a:rPr lang="hr-HR" dirty="0"/>
              <a:t>Na zahtjev UHS-a 2019. povećava se osnovica za 6% - rezultat dogovora UHS i Ministarstva pravosuđa (djelomično kompenzirano ranije smanjenje od 3% odnosno 6%)</a:t>
            </a:r>
          </a:p>
          <a:p>
            <a:r>
              <a:rPr lang="hr-HR" dirty="0"/>
              <a:t>2022. u vrijeme godišnjih odmora Ministarstvo pravosuđa daje u javno savjetovanje prijedlog izmjena Zakona o plaćama sudaca s namjerom da se smanje koeficijenti, ali da se sucima i državnim odvjetnicima da ista osnovica kao i državnim službenicima i namještenicima. U prijedlogu je bilo navedeno da je namjera predlagatelja izmjena da se zadrže plaće na istom nivou.</a:t>
            </a:r>
          </a:p>
          <a:p>
            <a:pPr lvl="1"/>
            <a:r>
              <a:rPr lang="hr-HR" dirty="0"/>
              <a:t>UHS se tome snažno protivio jer bi se time narušila ravnoteža u koeficijentima koja je bila uspostavljena 1999. između dužnosnika u raznim granama vlasti (primjerice koeficijent suca Vrhovnog suda je bio isti kao i koeficijent suca Ustavnog suda odnosno ministra u Vladi Republike Hrvatske)</a:t>
            </a:r>
          </a:p>
          <a:p>
            <a:pPr lvl="1"/>
            <a:r>
              <a:rPr lang="hr-HR" dirty="0"/>
              <a:t>Nakon toga Vlada je odustala od tog prijedloga, ali se ništa nije poduzimalo u smislu promjene</a:t>
            </a:r>
          </a:p>
          <a:p>
            <a:pPr lvl="1"/>
            <a:r>
              <a:rPr lang="hr-HR" dirty="0"/>
              <a:t>Cijelo to vrijeme osnovica za obračun plaće državnih i javnih službenika se povećava, jer je ta osnovicu rezultat pregovora Vlade i Sindikata državnih i javnih službi</a:t>
            </a:r>
          </a:p>
          <a:p>
            <a:pPr lvl="1"/>
            <a:r>
              <a:rPr lang="hr-HR" dirty="0"/>
              <a:t>Na naše traženje odgovor je u pravilu bio „Nije sada vrijeme za povećanje plaća sudaca” ili „Vidite koliko ima neriješenih predmeta, kako ćemo to braniti u javnosti” ili „Javnost nema povjerenje u sudstvo” i slično</a:t>
            </a:r>
          </a:p>
        </p:txBody>
      </p:sp>
    </p:spTree>
    <p:extLst>
      <p:ext uri="{BB962C8B-B14F-4D97-AF65-F5344CB8AC3E}">
        <p14:creationId xmlns:p14="http://schemas.microsoft.com/office/powerpoint/2010/main" val="1133145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4CB369-3F6B-14F7-EF03-CF0B3FCE41D6}"/>
              </a:ext>
            </a:extLst>
          </p:cNvPr>
          <p:cNvSpPr>
            <a:spLocks noGrp="1"/>
          </p:cNvSpPr>
          <p:nvPr>
            <p:ph type="title"/>
          </p:nvPr>
        </p:nvSpPr>
        <p:spPr/>
        <p:txBody>
          <a:bodyPr>
            <a:normAutofit/>
          </a:bodyPr>
          <a:lstStyle/>
          <a:p>
            <a:pPr algn="ctr"/>
            <a:br>
              <a:rPr lang="hr-HR" sz="2800" dirty="0"/>
            </a:br>
            <a:r>
              <a:rPr lang="hr-HR" sz="2800" dirty="0"/>
              <a:t>Aktivnosti UHS 2023. – mjere upozorenja</a:t>
            </a:r>
          </a:p>
        </p:txBody>
      </p:sp>
      <p:sp>
        <p:nvSpPr>
          <p:cNvPr id="3" name="Rezervirano mjesto sadržaja 2">
            <a:extLst>
              <a:ext uri="{FF2B5EF4-FFF2-40B4-BE49-F238E27FC236}">
                <a16:creationId xmlns:a16="http://schemas.microsoft.com/office/drawing/2014/main" id="{9EFB6455-FEB4-A4C9-BF2C-668C38D5C05B}"/>
              </a:ext>
            </a:extLst>
          </p:cNvPr>
          <p:cNvSpPr>
            <a:spLocks noGrp="1"/>
          </p:cNvSpPr>
          <p:nvPr>
            <p:ph idx="1"/>
          </p:nvPr>
        </p:nvSpPr>
        <p:spPr/>
        <p:txBody>
          <a:bodyPr>
            <a:normAutofit fontScale="85000" lnSpcReduction="10000"/>
          </a:bodyPr>
          <a:lstStyle/>
          <a:p>
            <a:r>
              <a:rPr lang="hr-HR" dirty="0"/>
              <a:t>Zbor UHS 2023. – zahtjevi za usklađivanje plaća sudaca, povećanje osnovice, </a:t>
            </a:r>
            <a:r>
              <a:rPr lang="hr-HR" dirty="0" err="1"/>
              <a:t>indeksacija</a:t>
            </a:r>
            <a:r>
              <a:rPr lang="hr-HR" dirty="0"/>
              <a:t>, uvođenje platnih razreda na nižim sudovima, bolji status službenika u sudovima, donošenje novog cjelovitog zakona kojim će se urediti materijalni položaj sudaca i drugih nositelja pravosudnih dužnosti</a:t>
            </a:r>
          </a:p>
          <a:p>
            <a:r>
              <a:rPr lang="hr-HR" dirty="0"/>
              <a:t>Plaće sudaca stagnirale 14 godina – veća osnovica je bila 2009. nego 2022. (primjerice osnovica je 2009. iznosila 4.873,83 kune, a 2022. 4.710,595 kuna)</a:t>
            </a:r>
          </a:p>
          <a:p>
            <a:r>
              <a:rPr lang="hr-HR" dirty="0"/>
              <a:t>Pregovori s Ministarstvom pravosuđa – nisu rezultirali u početku dogovorom</a:t>
            </a:r>
          </a:p>
          <a:p>
            <a:r>
              <a:rPr lang="hr-HR" dirty="0"/>
              <a:t>Mjere upozorenja (ne štrajk) – 2 tjedna – otkazivale su se rasprave, nisu se zakazivale nove, suci bili na svojim radnim mjestima, održavale su se sve hitne rasprave, rasprave koje su vezane na rokove (mjere upozorenja ili bijeli štrajk ili štrajk sudaca nije reguliran u zakonu) – 85 % sudaca je sudjelovao u tim mjerama odnosno iste podržavalo</a:t>
            </a:r>
          </a:p>
          <a:p>
            <a:r>
              <a:rPr lang="hr-HR" dirty="0"/>
              <a:t>Štrajk službenika – 7 tjedana – u tom razdoblju došlo je do potpune blokade rada sudova – došlo je do povećanja plaća službenika u sudovima za otprilike 55 %</a:t>
            </a:r>
          </a:p>
          <a:p>
            <a:r>
              <a:rPr lang="hr-HR" dirty="0"/>
              <a:t>UHS angažirao PR agenciju koja nas je pratila u tom razdoblju – dnevna komunikacija s medijima, naglašavanje uloge sudaca i dostojanstva njihove dužnosti, pozivanje na međunarodne standarde, gostovanje na televizijama u udarnim terminima</a:t>
            </a:r>
          </a:p>
        </p:txBody>
      </p:sp>
    </p:spTree>
    <p:extLst>
      <p:ext uri="{BB962C8B-B14F-4D97-AF65-F5344CB8AC3E}">
        <p14:creationId xmlns:p14="http://schemas.microsoft.com/office/powerpoint/2010/main" val="1485672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F5EC1E-9E2F-56B4-A91B-29AF6D6F06F6}"/>
              </a:ext>
            </a:extLst>
          </p:cNvPr>
          <p:cNvSpPr>
            <a:spLocks noGrp="1"/>
          </p:cNvSpPr>
          <p:nvPr>
            <p:ph type="title"/>
          </p:nvPr>
        </p:nvSpPr>
        <p:spPr/>
        <p:txBody>
          <a:bodyPr>
            <a:normAutofit/>
          </a:bodyPr>
          <a:lstStyle/>
          <a:p>
            <a:pPr algn="ctr"/>
            <a:br>
              <a:rPr lang="hr-HR" sz="2800" b="0" dirty="0"/>
            </a:br>
            <a:r>
              <a:rPr lang="hr-HR" sz="2800" dirty="0"/>
              <a:t>Rezultat aktivnosti 2023.</a:t>
            </a:r>
            <a:endParaRPr lang="hr-HR" sz="2800" b="0" dirty="0"/>
          </a:p>
        </p:txBody>
      </p:sp>
      <p:sp>
        <p:nvSpPr>
          <p:cNvPr id="3" name="Rezervirano mjesto sadržaja 2">
            <a:extLst>
              <a:ext uri="{FF2B5EF4-FFF2-40B4-BE49-F238E27FC236}">
                <a16:creationId xmlns:a16="http://schemas.microsoft.com/office/drawing/2014/main" id="{49D1B1F6-6212-60A7-614D-BDEC549EE4DC}"/>
              </a:ext>
            </a:extLst>
          </p:cNvPr>
          <p:cNvSpPr>
            <a:spLocks noGrp="1"/>
          </p:cNvSpPr>
          <p:nvPr>
            <p:ph idx="1"/>
          </p:nvPr>
        </p:nvSpPr>
        <p:spPr/>
        <p:txBody>
          <a:bodyPr/>
          <a:lstStyle/>
          <a:p>
            <a:r>
              <a:rPr lang="hr-HR" dirty="0"/>
              <a:t>Dogovor s Ministarstvom pravosuđa da će se reforma sustava plaća odvijati u tri koraka do kraja 2023.</a:t>
            </a:r>
          </a:p>
          <a:p>
            <a:r>
              <a:rPr lang="hr-HR" dirty="0"/>
              <a:t>Povećanje koeficijenta za suce prvostupanjskih sudova na 4,21</a:t>
            </a:r>
          </a:p>
          <a:p>
            <a:r>
              <a:rPr lang="hr-HR" dirty="0"/>
              <a:t>Povećanje osnovice za sve suce za 13 % (osnovica od 625,20 eura povećana na 706,50 eura)</a:t>
            </a:r>
          </a:p>
          <a:p>
            <a:r>
              <a:rPr lang="hr-HR" dirty="0"/>
              <a:t>Rezultat povećanje neto plaća za suce prvostupanjskih sudova između 22 – 24 %</a:t>
            </a:r>
          </a:p>
          <a:p>
            <a:endParaRPr lang="hr-HR" dirty="0"/>
          </a:p>
          <a:p>
            <a:r>
              <a:rPr lang="hr-HR" dirty="0"/>
              <a:t>Međutim, nakon tog rezultata u daljnjem tijeku 2023. Ministarstvo nije poštovalo dogovor o daljnjoj reformi sustava plaća u tri koraka, već se oglušilo na zahtjev UHS</a:t>
            </a:r>
          </a:p>
        </p:txBody>
      </p:sp>
    </p:spTree>
    <p:extLst>
      <p:ext uri="{BB962C8B-B14F-4D97-AF65-F5344CB8AC3E}">
        <p14:creationId xmlns:p14="http://schemas.microsoft.com/office/powerpoint/2010/main" val="22438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9C8A2A-8D3A-1D0D-12BB-7151C16F4BF5}"/>
              </a:ext>
            </a:extLst>
          </p:cNvPr>
          <p:cNvSpPr>
            <a:spLocks noGrp="1"/>
          </p:cNvSpPr>
          <p:nvPr>
            <p:ph type="title"/>
          </p:nvPr>
        </p:nvSpPr>
        <p:spPr/>
        <p:txBody>
          <a:bodyPr>
            <a:normAutofit/>
          </a:bodyPr>
          <a:lstStyle/>
          <a:p>
            <a:pPr algn="ctr"/>
            <a:br>
              <a:rPr lang="hr-HR" sz="2800" b="0" dirty="0"/>
            </a:br>
            <a:r>
              <a:rPr lang="hr-HR" sz="2800" dirty="0"/>
              <a:t>Aktivnosti u 2024.</a:t>
            </a:r>
          </a:p>
        </p:txBody>
      </p:sp>
      <p:sp>
        <p:nvSpPr>
          <p:cNvPr id="3" name="Rezervirano mjesto sadržaja 2">
            <a:extLst>
              <a:ext uri="{FF2B5EF4-FFF2-40B4-BE49-F238E27FC236}">
                <a16:creationId xmlns:a16="http://schemas.microsoft.com/office/drawing/2014/main" id="{FE020801-AA9D-0B7A-6255-28E89C1A3396}"/>
              </a:ext>
            </a:extLst>
          </p:cNvPr>
          <p:cNvSpPr>
            <a:spLocks noGrp="1"/>
          </p:cNvSpPr>
          <p:nvPr>
            <p:ph idx="1"/>
          </p:nvPr>
        </p:nvSpPr>
        <p:spPr/>
        <p:txBody>
          <a:bodyPr>
            <a:normAutofit lnSpcReduction="10000"/>
          </a:bodyPr>
          <a:lstStyle/>
          <a:p>
            <a:r>
              <a:rPr lang="hr-HR" dirty="0"/>
              <a:t>Zbog </a:t>
            </a:r>
            <a:r>
              <a:rPr lang="hr-HR" dirty="0" err="1"/>
              <a:t>nepostupanja</a:t>
            </a:r>
            <a:r>
              <a:rPr lang="hr-HR" dirty="0"/>
              <a:t> Ministarstva – nove mjere upozorenja u siječnju 2024. – tri mjeseca prije redovitih parlamentarnih izbora</a:t>
            </a:r>
          </a:p>
          <a:p>
            <a:r>
              <a:rPr lang="hr-HR" dirty="0"/>
              <a:t>Ponovno medijski napadi na UHS i suce od strane izvršne vlasti</a:t>
            </a:r>
          </a:p>
          <a:p>
            <a:r>
              <a:rPr lang="hr-HR" dirty="0"/>
              <a:t>23.2.2024. postignut dogovor između UHS-a i Vlade (sastanak s premijerom)</a:t>
            </a:r>
          </a:p>
          <a:p>
            <a:pPr lvl="1"/>
            <a:r>
              <a:rPr lang="hr-HR" dirty="0"/>
              <a:t>Povećanje osnovice za daljnjih 11,5% (nova osnovica 787,75 eura)</a:t>
            </a:r>
          </a:p>
          <a:p>
            <a:pPr lvl="1"/>
            <a:r>
              <a:rPr lang="hr-HR" dirty="0"/>
              <a:t>Povećani koeficijenti na drugostupanjskim sudovima</a:t>
            </a:r>
          </a:p>
          <a:p>
            <a:pPr lvl="1"/>
            <a:r>
              <a:rPr lang="hr-HR" dirty="0"/>
              <a:t>Materijalna prava – regres za godišnji odmor, božićnica, </a:t>
            </a:r>
            <a:r>
              <a:rPr lang="hr-HR" dirty="0" err="1"/>
              <a:t>uskrsnica</a:t>
            </a:r>
            <a:r>
              <a:rPr lang="hr-HR" dirty="0"/>
              <a:t>, dar za djecu, troškovi sistematskog pregleda (sva ova prava ranije suci nisu ostvarivali)</a:t>
            </a:r>
          </a:p>
          <a:p>
            <a:pPr lvl="1"/>
            <a:endParaRPr lang="hr-HR" dirty="0"/>
          </a:p>
          <a:p>
            <a:pPr lvl="1"/>
            <a:r>
              <a:rPr lang="hr-HR" dirty="0"/>
              <a:t>U ljeto 2024. Vlada Republike Hrvatske donijela odluku o povećanju osnovice za obračun plaće državnih dužnosnika (dužnosnika zakonodavne i izvršne vlasti) – na način da je osnovica određena u tadašnjoj visini osnovice za obračun plaće za državne i javne službe (povećanje plaća za oko 80%)</a:t>
            </a:r>
          </a:p>
        </p:txBody>
      </p:sp>
    </p:spTree>
    <p:extLst>
      <p:ext uri="{BB962C8B-B14F-4D97-AF65-F5344CB8AC3E}">
        <p14:creationId xmlns:p14="http://schemas.microsoft.com/office/powerpoint/2010/main" val="254374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27F970E-33C4-0057-43DC-C7E5B8A2523A}"/>
              </a:ext>
            </a:extLst>
          </p:cNvPr>
          <p:cNvSpPr>
            <a:spLocks noGrp="1"/>
          </p:cNvSpPr>
          <p:nvPr>
            <p:ph type="title"/>
          </p:nvPr>
        </p:nvSpPr>
        <p:spPr/>
        <p:txBody>
          <a:bodyPr/>
          <a:lstStyle/>
          <a:p>
            <a:pPr algn="ctr"/>
            <a:br>
              <a:rPr kumimoji="0" lang="hr-HR" sz="2800" b="1" i="0" u="none" strike="noStrike" kern="1200" cap="none" spc="0" normalizeH="0" baseline="0" noProof="0" dirty="0">
                <a:ln>
                  <a:noFill/>
                </a:ln>
                <a:solidFill>
                  <a:srgbClr val="000000"/>
                </a:solidFill>
                <a:effectLst/>
                <a:uLnTx/>
                <a:uFillTx/>
                <a:latin typeface="Bierstadt"/>
                <a:ea typeface="+mj-ea"/>
                <a:cs typeface="+mj-cs"/>
              </a:rPr>
            </a:br>
            <a:r>
              <a:rPr kumimoji="0" lang="hr-HR" sz="2800" b="1" i="0" u="none" strike="noStrike" kern="1200" cap="none" spc="0" normalizeH="0" baseline="0" noProof="0" dirty="0">
                <a:ln>
                  <a:noFill/>
                </a:ln>
                <a:solidFill>
                  <a:srgbClr val="000000"/>
                </a:solidFill>
                <a:effectLst/>
                <a:uLnTx/>
                <a:uFillTx/>
                <a:latin typeface="Bierstadt"/>
                <a:ea typeface="+mj-ea"/>
                <a:cs typeface="+mj-cs"/>
              </a:rPr>
              <a:t>Aktivnosti u 2024.</a:t>
            </a:r>
            <a:endParaRPr lang="hr-HR" dirty="0"/>
          </a:p>
        </p:txBody>
      </p:sp>
      <p:sp>
        <p:nvSpPr>
          <p:cNvPr id="3" name="Rezervirano mjesto sadržaja 2">
            <a:extLst>
              <a:ext uri="{FF2B5EF4-FFF2-40B4-BE49-F238E27FC236}">
                <a16:creationId xmlns:a16="http://schemas.microsoft.com/office/drawing/2014/main" id="{139A35DD-0F49-C42F-BCF0-A9B2B51A9023}"/>
              </a:ext>
            </a:extLst>
          </p:cNvPr>
          <p:cNvSpPr>
            <a:spLocks noGrp="1"/>
          </p:cNvSpPr>
          <p:nvPr>
            <p:ph idx="1"/>
          </p:nvPr>
        </p:nvSpPr>
        <p:spPr/>
        <p:txBody>
          <a:bodyPr/>
          <a:lstStyle/>
          <a:p>
            <a:r>
              <a:rPr lang="hr-HR" dirty="0"/>
              <a:t>Nakon povećanja plaća državnih dužnosnika – UHS je ponovno tražio od Ministarstva da se pokrene postupak za izmjenu zakona jer je od ljeta 2024. jedino osnovica za suce i državne odvjetnike iznosila 787,75 eura, a za sve druge korisnike državnog proračuna 947,18 eura</a:t>
            </a:r>
          </a:p>
          <a:p>
            <a:r>
              <a:rPr lang="hr-HR" dirty="0"/>
              <a:t>Sastanak s premijerom 31.12.2024.  i dogovor da se i za suce osnovica poveća, ali i da se u zakon stavi odredba da je osnovica za obračun plaća sudaca jednaka osnovice za obračun plaća svih ostalih korisnika državnog proračuna (za državne i javne službe)</a:t>
            </a:r>
          </a:p>
          <a:p>
            <a:pPr lvl="1"/>
            <a:r>
              <a:rPr lang="hr-HR" dirty="0"/>
              <a:t>Postignuta </a:t>
            </a:r>
            <a:r>
              <a:rPr lang="hr-HR" dirty="0" err="1"/>
              <a:t>indeksacija</a:t>
            </a:r>
            <a:r>
              <a:rPr lang="hr-HR" dirty="0"/>
              <a:t> – ako će sindikati dogovoriti veće plaće i veću osnovicu, tada se ta nova osnovica odnosi na suce</a:t>
            </a:r>
          </a:p>
        </p:txBody>
      </p:sp>
    </p:spTree>
    <p:extLst>
      <p:ext uri="{BB962C8B-B14F-4D97-AF65-F5344CB8AC3E}">
        <p14:creationId xmlns:p14="http://schemas.microsoft.com/office/powerpoint/2010/main" val="4230849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863D8B3-E1C9-ADBF-F87D-0695A717BE93}"/>
              </a:ext>
            </a:extLst>
          </p:cNvPr>
          <p:cNvSpPr>
            <a:spLocks noGrp="1"/>
          </p:cNvSpPr>
          <p:nvPr>
            <p:ph type="title"/>
          </p:nvPr>
        </p:nvSpPr>
        <p:spPr/>
        <p:txBody>
          <a:bodyPr>
            <a:normAutofit/>
          </a:bodyPr>
          <a:lstStyle/>
          <a:p>
            <a:pPr algn="ctr"/>
            <a:br>
              <a:rPr lang="hr-HR" sz="2800" dirty="0"/>
            </a:br>
            <a:r>
              <a:rPr lang="hr-HR" sz="2800" dirty="0"/>
              <a:t>Rezultat UHS-a 2025.</a:t>
            </a:r>
          </a:p>
        </p:txBody>
      </p:sp>
      <p:sp>
        <p:nvSpPr>
          <p:cNvPr id="3" name="Rezervirano mjesto sadržaja 2">
            <a:extLst>
              <a:ext uri="{FF2B5EF4-FFF2-40B4-BE49-F238E27FC236}">
                <a16:creationId xmlns:a16="http://schemas.microsoft.com/office/drawing/2014/main" id="{9D00327D-225C-8A03-50BB-D4EF9E8DD59F}"/>
              </a:ext>
            </a:extLst>
          </p:cNvPr>
          <p:cNvSpPr>
            <a:spLocks noGrp="1"/>
          </p:cNvSpPr>
          <p:nvPr>
            <p:ph idx="1"/>
          </p:nvPr>
        </p:nvSpPr>
        <p:spPr/>
        <p:txBody>
          <a:bodyPr/>
          <a:lstStyle/>
          <a:p>
            <a:r>
              <a:rPr lang="hr-HR" dirty="0"/>
              <a:t>Izmjena Zakona o plaćama i drugim materijalnim pravima pravosudnih dužnosnika</a:t>
            </a:r>
          </a:p>
          <a:p>
            <a:r>
              <a:rPr lang="hr-HR" dirty="0"/>
              <a:t>Od travnja 2025. – osnovica za obračun plaća jednaka kao i za sve državne i javne službe i iznosi 947,18 eura</a:t>
            </a:r>
          </a:p>
          <a:p>
            <a:r>
              <a:rPr lang="hr-HR" dirty="0"/>
              <a:t>Sva ranije dogovorena materijalna prava se uredno isplaćuju</a:t>
            </a:r>
          </a:p>
          <a:p>
            <a:endParaRPr lang="hr-HR" dirty="0"/>
          </a:p>
          <a:p>
            <a:r>
              <a:rPr lang="hr-HR" dirty="0"/>
              <a:t>Zbog vezanja osnovice za osnovicu državnih i javnih službenika – od 1. rujna 2025. osnovica je porasla na 1.004,87 eura</a:t>
            </a:r>
          </a:p>
        </p:txBody>
      </p:sp>
    </p:spTree>
    <p:extLst>
      <p:ext uri="{BB962C8B-B14F-4D97-AF65-F5344CB8AC3E}">
        <p14:creationId xmlns:p14="http://schemas.microsoft.com/office/powerpoint/2010/main" val="3951332718"/>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395</TotalTime>
  <Words>1478</Words>
  <Application>Microsoft Office PowerPoint</Application>
  <PresentationFormat>Široki zaslon</PresentationFormat>
  <Paragraphs>82</Paragraphs>
  <Slides>12</Slides>
  <Notes>0</Notes>
  <HiddenSlides>0</HiddenSlides>
  <MMClips>0</MMClips>
  <ScaleCrop>false</ScaleCrop>
  <HeadingPairs>
    <vt:vector size="6" baseType="variant">
      <vt:variant>
        <vt:lpstr>Korišteni fontovi</vt:lpstr>
      </vt:variant>
      <vt:variant>
        <vt:i4>2</vt:i4>
      </vt:variant>
      <vt:variant>
        <vt:lpstr>Tema</vt:lpstr>
      </vt:variant>
      <vt:variant>
        <vt:i4>1</vt:i4>
      </vt:variant>
      <vt:variant>
        <vt:lpstr>Naslovi slajdova</vt:lpstr>
      </vt:variant>
      <vt:variant>
        <vt:i4>12</vt:i4>
      </vt:variant>
    </vt:vector>
  </HeadingPairs>
  <TitlesOfParts>
    <vt:vector size="15" baseType="lpstr">
      <vt:lpstr>Arial</vt:lpstr>
      <vt:lpstr>Bierstadt</vt:lpstr>
      <vt:lpstr>GestaltVTI</vt:lpstr>
      <vt:lpstr>ULOGA UDRUŽENJA SUDACA I DOBROBIT SUDACA (iskustva iz Hrvatske)</vt:lpstr>
      <vt:lpstr> Materijalna prava sudaca do 2022.</vt:lpstr>
      <vt:lpstr> Materijalna prava sudaca do 2022. </vt:lpstr>
      <vt:lpstr> Materijalna prava sudaca do 2022.</vt:lpstr>
      <vt:lpstr> Aktivnosti UHS 2023. – mjere upozorenja</vt:lpstr>
      <vt:lpstr> Rezultat aktivnosti 2023.</vt:lpstr>
      <vt:lpstr> Aktivnosti u 2024.</vt:lpstr>
      <vt:lpstr> Aktivnosti u 2024.</vt:lpstr>
      <vt:lpstr> Rezultat UHS-a 2025.</vt:lpstr>
      <vt:lpstr> Rezultat UHS-a 2026.</vt:lpstr>
      <vt:lpstr> Što i kako dalje?</vt:lpstr>
      <vt:lpstr>PowerPoint prezentacija</vt:lpstr>
    </vt:vector>
  </TitlesOfParts>
  <Company>MPU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ULOGA UDRUŽENJA SUDACA I DOBROBIT SUDACA (iskustva iz Hrvatske)</dc:title>
  <dc:creator>Damir Kontrec</dc:creator>
  <cp:lastModifiedBy>Damir Kontrec</cp:lastModifiedBy>
  <cp:revision>1</cp:revision>
  <dcterms:created xsi:type="dcterms:W3CDTF">2026-06-11T06:28:55Z</dcterms:created>
  <dcterms:modified xsi:type="dcterms:W3CDTF">2026-06-11T18:24:39Z</dcterms:modified>
</cp:coreProperties>
</file>