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71" r:id="rId25"/>
    <p:sldId id="283" r:id="rId26"/>
    <p:sldId id="284" r:id="rId27"/>
    <p:sldId id="285" r:id="rId28"/>
    <p:sldId id="282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2" r:id="rId37"/>
    <p:sldId id="294" r:id="rId38"/>
    <p:sldId id="295" r:id="rId39"/>
    <p:sldId id="297" r:id="rId40"/>
    <p:sldId id="298" r:id="rId41"/>
    <p:sldId id="296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8" r:id="rId51"/>
    <p:sldId id="307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6" d="100"/>
          <a:sy n="106" d="100"/>
        </p:scale>
        <p:origin x="-4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1F51-4A35-40BA-B91B-A21BFB3A5ED2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6DD2E-567D-441B-B360-CF375AA8F6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DD2E-567D-441B-B360-CF375AA8F6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Evropa kao </a:t>
            </a:r>
            <a:r>
              <a:rPr lang="en-US" b="1" dirty="0" smtClean="0">
                <a:latin typeface="Palatino Linotype" pitchFamily="18" charset="0"/>
              </a:rPr>
              <a:t>promoter </a:t>
            </a:r>
            <a:r>
              <a:rPr lang="sr-Latn-CS" b="1" smtClean="0">
                <a:latin typeface="Palatino Linotype" pitchFamily="18" charset="0"/>
              </a:rPr>
              <a:t>prava?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543800" cy="2819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  <a:latin typeface="Palatino Linotype" pitchFamily="18" charset="0"/>
              </a:rPr>
              <a:t>Dragana Boljević</a:t>
            </a:r>
          </a:p>
          <a:p>
            <a:endParaRPr lang="sr-Latn-CS" sz="100" i="1" dirty="0" smtClean="0"/>
          </a:p>
          <a:p>
            <a:pPr algn="l"/>
            <a:r>
              <a:rPr lang="sr-Latn-CS" b="1" i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generalni sekretar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 MEDEL</a:t>
            </a:r>
            <a:r>
              <a:rPr lang="sr-Latn-CS" b="1" i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-a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</a:endParaRPr>
          </a:p>
          <a:p>
            <a:pPr algn="l"/>
            <a:r>
              <a:rPr lang="sr-Latn-CS" b="1" i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</a:rPr>
              <a:t>predsednica Društva sudija Srbije </a:t>
            </a:r>
            <a:r>
              <a:rPr lang="sr-Latn-CS" i="1" dirty="0" smtClean="0"/>
              <a:t/>
            </a:r>
            <a:br>
              <a:rPr lang="sr-Latn-CS" i="1" dirty="0" smtClean="0"/>
            </a:br>
            <a:r>
              <a:rPr lang="en-US" i="1" dirty="0" smtClean="0"/>
              <a:t>        				     </a:t>
            </a:r>
            <a:endParaRPr lang="sr-Latn-CS" i="1" dirty="0" smtClean="0"/>
          </a:p>
          <a:p>
            <a:pPr algn="r"/>
            <a:r>
              <a:rPr lang="en-US" i="1" dirty="0" smtClean="0"/>
              <a:t> </a:t>
            </a:r>
            <a:r>
              <a:rPr lang="en-US" i="1" dirty="0" smtClean="0">
                <a:solidFill>
                  <a:srgbClr val="00B0F0"/>
                </a:solidFill>
                <a:latin typeface="Palatino Linotype" pitchFamily="18" charset="0"/>
              </a:rPr>
              <a:t>27</a:t>
            </a:r>
            <a:r>
              <a:rPr lang="sr-Latn-CS" i="1" dirty="0" smtClean="0">
                <a:solidFill>
                  <a:srgbClr val="00B0F0"/>
                </a:solidFill>
                <a:latin typeface="Palatino Linotype" pitchFamily="18" charset="0"/>
              </a:rPr>
              <a:t>.</a:t>
            </a:r>
            <a:r>
              <a:rPr lang="en-US" i="1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sr-Latn-CS" i="1" dirty="0" smtClean="0">
                <a:solidFill>
                  <a:srgbClr val="00B0F0"/>
                </a:solidFill>
                <a:latin typeface="Palatino Linotype" pitchFamily="18" charset="0"/>
              </a:rPr>
              <a:t>mart</a:t>
            </a:r>
            <a:r>
              <a:rPr lang="en-US" i="1" dirty="0" smtClean="0">
                <a:solidFill>
                  <a:srgbClr val="00B0F0"/>
                </a:solidFill>
                <a:latin typeface="Palatino Linotype" pitchFamily="18" charset="0"/>
              </a:rPr>
              <a:t> 2015</a:t>
            </a:r>
            <a:r>
              <a:rPr lang="sr-Latn-CS" i="1" dirty="0" smtClean="0">
                <a:solidFill>
                  <a:srgbClr val="00B0F0"/>
                </a:solidFill>
                <a:latin typeface="Palatino Linotype" pitchFamily="18" charset="0"/>
              </a:rPr>
              <a:t>.</a:t>
            </a:r>
            <a:endParaRPr lang="en-US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endParaRPr lang="en-US" b="1" dirty="0"/>
          </a:p>
        </p:txBody>
      </p:sp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bija-mapa-carstvo-dusanovo-1355-02.png"/>
          <p:cNvPicPr>
            <a:picLocks noChangeAspect="1"/>
          </p:cNvPicPr>
          <p:nvPr/>
        </p:nvPicPr>
        <p:blipFill>
          <a:blip r:embed="rId2">
            <a:lum bright="3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Zemlja od VIII do XV veka 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Kraljevina 1217.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Nomokanon (Ustav) 1219.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Carstvo 1345.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Dušanov Zakonik 1349. 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2 važne bitke zaustavljaju prodiranje Turaka ka Evropi za 1 vek – Marička 1371. i Kosovska 1389.</a:t>
            </a:r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bija-mapa-carstvo-dusanovo-1355-02.png"/>
          <p:cNvPicPr>
            <a:picLocks noChangeAspect="1"/>
          </p:cNvPicPr>
          <p:nvPr/>
        </p:nvPicPr>
        <p:blipFill>
          <a:blip r:embed="rId2">
            <a:lum bright="3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Zemlja od VIII do XV veka 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Kraljevina 1217.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Nomokanon (Ustav) 1219.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Carstvo 1345.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Dušanov Zakonik 1349. 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2 važne bitke zaustavljaju prodiranje Turaka ka Evropi za 1 vek – Marička 1371. i Kosovska 1389.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Srbija gubi državnost 1459.</a:t>
            </a:r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bija 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Ponovno stečena državnost – XIX vek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Ponovno stečena državnost – XIX vek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sr-Latn-CS" sz="2800" b="1" dirty="0" smtClean="0">
                <a:latin typeface="Palatino Linotype" pitchFamily="18" charset="0"/>
              </a:rPr>
              <a:t>oslobodilački ustanci 1804. i 1815.</a:t>
            </a:r>
            <a:endParaRPr lang="en-US" sz="2800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Ponovno stečena državnost – XIX vek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sr-Latn-CS" sz="2800" b="1" dirty="0" smtClean="0">
                <a:latin typeface="Palatino Linotype" pitchFamily="18" charset="0"/>
              </a:rPr>
              <a:t>oslobodilački ustanci 1804. i 1815.</a:t>
            </a:r>
            <a:endParaRPr lang="en-US" sz="2800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1815. postaje kneževina </a:t>
            </a:r>
            <a:endParaRPr lang="en-US" sz="3600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Ponovno stečena državnost – XIX vek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/>
          <a:lstStyle/>
          <a:p>
            <a:r>
              <a:rPr lang="sr-Latn-CS" sz="2800" b="1" dirty="0" smtClean="0">
                <a:latin typeface="Palatino Linotype" pitchFamily="18" charset="0"/>
              </a:rPr>
              <a:t>oslobodilački ustanci 1804. i 1815.</a:t>
            </a:r>
            <a:endParaRPr lang="en-US" sz="2800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1815. postaje kneževina </a:t>
            </a:r>
            <a:endParaRPr lang="en-US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1882. postaje kraljevina</a:t>
            </a:r>
          </a:p>
          <a:p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Ponovno stečena državnost – XIX vek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/>
          <a:lstStyle/>
          <a:p>
            <a:r>
              <a:rPr lang="sr-Latn-CS" sz="2800" b="1" dirty="0" smtClean="0">
                <a:latin typeface="Palatino Linotype" pitchFamily="18" charset="0"/>
              </a:rPr>
              <a:t>oslobodilački ustanci 1804. i 1815.</a:t>
            </a:r>
            <a:endParaRPr lang="en-US" sz="2800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1815. postaje kneževina </a:t>
            </a:r>
            <a:endParaRPr lang="en-US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1882. postaje kraljevina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1912. izbacuje Tursku sa Balkana i vraća Kosovo</a:t>
            </a:r>
          </a:p>
          <a:p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Ponovno stečena državnost – XIX vek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/>
          <a:lstStyle/>
          <a:p>
            <a:r>
              <a:rPr lang="sr-Latn-CS" sz="2800" b="1" dirty="0" smtClean="0">
                <a:latin typeface="Palatino Linotype" pitchFamily="18" charset="0"/>
              </a:rPr>
              <a:t>oslobodilački ustanci 1804. i 1815.</a:t>
            </a:r>
            <a:endParaRPr lang="en-US" sz="2800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1815. postaje kneževina </a:t>
            </a:r>
            <a:endParaRPr lang="en-US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1882. postaje kraljevina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1912. izbacuje Tursku sa Balkana i vraća Kosovo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1918-1919. Jugoslavija se formira (kraljevina)</a:t>
            </a:r>
          </a:p>
          <a:p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Ponovno stečena državnost – XIX vek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/>
          <a:lstStyle/>
          <a:p>
            <a:r>
              <a:rPr lang="sr-Latn-CS" sz="2800" b="1" dirty="0" smtClean="0">
                <a:latin typeface="Palatino Linotype" pitchFamily="18" charset="0"/>
              </a:rPr>
              <a:t>oslobodilački ustanci 1804. i 1815.</a:t>
            </a:r>
            <a:endParaRPr lang="en-US" sz="2800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1815. postaje kneževina </a:t>
            </a:r>
            <a:endParaRPr lang="en-US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1882. postaje kraljevina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1912. izbacuje Tursku sa Balkana i vraća Kosovo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1918-1919. Jugoslavija se formira (kraljevina)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1945. socijalistička Jugoslavija, Srbija sa 2 regije – Vojvodina i KiM (kasnije autonomne pokrajine)</a:t>
            </a:r>
          </a:p>
          <a:p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458200" cy="35814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latin typeface="Palatino Linotype" pitchFamily="18" charset="0"/>
              </a:rPr>
              <a:t>Srbi</a:t>
            </a:r>
            <a:r>
              <a:rPr lang="sr-Latn-CS" sz="6600" b="1" dirty="0" smtClean="0">
                <a:latin typeface="Palatino Linotype" pitchFamily="18" charset="0"/>
              </a:rPr>
              <a:t>j</a:t>
            </a:r>
            <a:r>
              <a:rPr lang="en-US" sz="6600" b="1" dirty="0" smtClean="0">
                <a:latin typeface="Palatino Linotype" pitchFamily="18" charset="0"/>
              </a:rPr>
              <a:t>a – </a:t>
            </a:r>
            <a:r>
              <a:rPr lang="sr-Latn-CS" sz="6600" b="1" dirty="0" smtClean="0">
                <a:latin typeface="Palatino Linotype" pitchFamily="18" charset="0"/>
              </a:rPr>
              <a:t>šta je to</a:t>
            </a:r>
            <a:r>
              <a:rPr lang="en-US" sz="6600" b="1" dirty="0" smtClean="0">
                <a:latin typeface="Palatino Linotype" pitchFamily="18" charset="0"/>
              </a:rPr>
              <a:t>?</a:t>
            </a:r>
            <a:r>
              <a:rPr lang="en-US" dirty="0" smtClean="0">
                <a:latin typeface="Palatino Linotype" pitchFamily="18" charset="0"/>
              </a:rPr>
              <a:t/>
            </a:r>
            <a:br>
              <a:rPr lang="en-US" dirty="0" smtClean="0">
                <a:latin typeface="Palatino Linotype" pitchFamily="18" charset="0"/>
              </a:rPr>
            </a:br>
            <a:endParaRPr lang="en-US" dirty="0">
              <a:latin typeface="Palatino Linotype" pitchFamily="18" charset="0"/>
            </a:endParaRPr>
          </a:p>
        </p:txBody>
      </p:sp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Ponovno stečena državnost – XIX vek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/>
          <a:lstStyle/>
          <a:p>
            <a:r>
              <a:rPr lang="sr-Latn-CS" sz="2800" b="1" dirty="0" smtClean="0">
                <a:latin typeface="Palatino Linotype" pitchFamily="18" charset="0"/>
              </a:rPr>
              <a:t>oslobodilački ustanci 1804. i 1815.</a:t>
            </a:r>
            <a:endParaRPr lang="en-US" sz="2800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1815. postaje kneževina </a:t>
            </a:r>
            <a:endParaRPr lang="en-US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1882. postaje kraljevina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1912. izbacuje Tursku sa Balkana i vraća Kosovo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1918-1919. Jugoslavija se formira (kraljevina)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1945. socijalistička Jugoslavija, Srbija sa 2 regije – Vojvodina i KiM (kasnije autonomne pokrajine)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1992. raspad SFRJ</a:t>
            </a:r>
          </a:p>
          <a:p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Ponovno stečena državnost – XIX vek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/>
          <a:lstStyle/>
          <a:p>
            <a:r>
              <a:rPr lang="sr-Latn-CS" sz="2800" b="1" dirty="0" smtClean="0">
                <a:latin typeface="Palatino Linotype" pitchFamily="18" charset="0"/>
              </a:rPr>
              <a:t>oslobodilački ustanci 1804. i 1815.</a:t>
            </a:r>
            <a:endParaRPr lang="en-US" sz="2800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1815. postaje kneževina </a:t>
            </a:r>
            <a:endParaRPr lang="en-US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1882. postaje kraljevina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1912. izbacuje Tursku sa Balkana i vraća Kosovo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1918-1919. Jugoslavija se formira (kraljevina)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1945. socijalistička Jugoslavija, Srbija sa 2 regije – Vojvodina i KiM (kasnije autonomne pokrajine)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1992. raspad SFRJ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1992. nastala FRJ</a:t>
            </a:r>
          </a:p>
          <a:p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Ponovno stečena državnost – XIX vek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sr-Latn-CS" sz="2800" b="1" dirty="0" smtClean="0">
                <a:latin typeface="Palatino Linotype" pitchFamily="18" charset="0"/>
              </a:rPr>
              <a:t>oslobodilački ustanci 1804. i 1815.</a:t>
            </a:r>
            <a:endParaRPr lang="en-US" sz="2800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1815. postaje kneževina </a:t>
            </a:r>
            <a:endParaRPr lang="en-US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1882. postaje kraljevina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1912. izbacuje Tursku sa Balkana i vraća Kosovo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1918-1919. Jugoslavija se formira (kraljevina)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1945. socijalistička Jugoslavija, Srbija sa 2 regije – Vojvodina i KiM (kasnije autonomne pokrajine)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1992. raspad SFRJ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1992. nastala FRJ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2006. Srbija, posle referenduma u Crnoj Gori </a:t>
            </a:r>
          </a:p>
          <a:p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Ponovno stečena državnost – XIX vek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715000"/>
          </a:xfrm>
        </p:spPr>
        <p:txBody>
          <a:bodyPr>
            <a:normAutofit/>
          </a:bodyPr>
          <a:lstStyle/>
          <a:p>
            <a:r>
              <a:rPr lang="sr-Latn-CS" sz="2800" b="1" dirty="0" smtClean="0">
                <a:latin typeface="Palatino Linotype" pitchFamily="18" charset="0"/>
              </a:rPr>
              <a:t>oslobodilački ustanci 1804. i 1815.</a:t>
            </a:r>
            <a:endParaRPr lang="en-US" sz="2800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1815. postaje kneževina </a:t>
            </a:r>
            <a:endParaRPr lang="en-US" sz="2800" b="1" dirty="0" smtClean="0">
              <a:latin typeface="Palatino Linotype" pitchFamily="18" charset="0"/>
            </a:endParaRPr>
          </a:p>
          <a:p>
            <a:r>
              <a:rPr lang="sr-Latn-CS" sz="2800" b="1" dirty="0" smtClean="0">
                <a:latin typeface="Palatino Linotype" pitchFamily="18" charset="0"/>
              </a:rPr>
              <a:t>1882. postaje kraljevina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1912. izbacuje Tursku sa Balkana i vraća Kosovo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1918-1919. Jugoslavija se formira (kraljevina)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1945. socijalistička Jugoslavija, Srbija sa 2 regije – Vojvodina i KiM (kasnije autonomne pokrajine)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1992. raspad SFRJ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1992. nastala FRJ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2006. Srbija, posle referenduma u Crnoj Gori </a:t>
            </a:r>
          </a:p>
          <a:p>
            <a:r>
              <a:rPr lang="sr-Latn-CS" sz="2800" b="1" dirty="0" smtClean="0">
                <a:latin typeface="Palatino Linotype" pitchFamily="18" charset="0"/>
              </a:rPr>
              <a:t>2008. secesija Kosova (BEZ referenduma)</a:t>
            </a:r>
          </a:p>
          <a:p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943600"/>
          </a:xfrm>
        </p:spPr>
        <p:txBody>
          <a:bodyPr anchor="t">
            <a:normAutofit/>
          </a:bodyPr>
          <a:lstStyle/>
          <a:p>
            <a:r>
              <a:rPr lang="sr-Latn-CS" sz="4000" b="1" dirty="0" smtClean="0">
                <a:latin typeface="Palatino Linotype" pitchFamily="18" charset="0"/>
              </a:rPr>
              <a:t>Srpski Ustav iz 1835. </a:t>
            </a:r>
            <a:br>
              <a:rPr lang="sr-Latn-CS" sz="4000" b="1" dirty="0" smtClean="0">
                <a:latin typeface="Palatino Linotype" pitchFamily="18" charset="0"/>
              </a:rPr>
            </a:br>
            <a:r>
              <a:rPr lang="sr-Latn-CS" sz="4000" b="1" dirty="0" smtClean="0">
                <a:latin typeface="Palatino Linotype" pitchFamily="18" charset="0"/>
              </a:rPr>
              <a:t>– </a:t>
            </a:r>
            <a: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  <a:t>10. u Evropi</a:t>
            </a:r>
            <a:endParaRPr lang="en-US" sz="4000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943600"/>
          </a:xfrm>
        </p:spPr>
        <p:txBody>
          <a:bodyPr anchor="t">
            <a:normAutofit/>
          </a:bodyPr>
          <a:lstStyle/>
          <a:p>
            <a:r>
              <a:rPr lang="sr-Latn-CS" sz="4000" b="1" dirty="0" smtClean="0">
                <a:latin typeface="Palatino Linotype" pitchFamily="18" charset="0"/>
              </a:rPr>
              <a:t>Srpski Ustav iz 1835. </a:t>
            </a:r>
            <a:br>
              <a:rPr lang="sr-Latn-CS" sz="4000" b="1" dirty="0" smtClean="0">
                <a:latin typeface="Palatino Linotype" pitchFamily="18" charset="0"/>
              </a:rPr>
            </a:br>
            <a:r>
              <a:rPr lang="sr-Latn-CS" sz="4000" b="1" dirty="0" smtClean="0">
                <a:latin typeface="Palatino Linotype" pitchFamily="18" charset="0"/>
              </a:rPr>
              <a:t>–</a:t>
            </a:r>
            <a: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  <a:t>10. u Evropi</a:t>
            </a:r>
            <a:r>
              <a:rPr lang="sr-Latn-CS" sz="4000" b="1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sr-Latn-CS" sz="4000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sr-Latn-CS" sz="4000" b="1" dirty="0" smtClean="0">
                <a:latin typeface="Palatino Linotype" pitchFamily="18" charset="0"/>
              </a:rPr>
              <a:t>Srpski Građanski zakonik iz 1844.</a:t>
            </a:r>
            <a:br>
              <a:rPr lang="sr-Latn-CS" sz="4000" b="1" dirty="0" smtClean="0">
                <a:latin typeface="Palatino Linotype" pitchFamily="18" charset="0"/>
              </a:rPr>
            </a:br>
            <a:r>
              <a:rPr lang="sr-Latn-CS" sz="4000" b="1" dirty="0" smtClean="0">
                <a:latin typeface="Palatino Linotype" pitchFamily="18" charset="0"/>
              </a:rPr>
              <a:t>–</a:t>
            </a:r>
            <a: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  <a:t>3. u Evropi posle francuskog i austrijskog</a:t>
            </a:r>
            <a:b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sr-Latn-CS" sz="3600" b="1" dirty="0" smtClean="0">
                <a:latin typeface="Palatino Linotype" pitchFamily="18" charset="0"/>
              </a:rPr>
              <a:t> </a:t>
            </a:r>
            <a:r>
              <a:rPr lang="sr-Latn-CS" sz="4000" b="1" dirty="0" smtClean="0">
                <a:latin typeface="Palatino Linotype" pitchFamily="18" charset="0"/>
              </a:rPr>
              <a:t>–</a:t>
            </a:r>
            <a: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  <a:t>4. na svetu</a:t>
            </a:r>
            <a:endParaRPr lang="en-US" sz="4000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943600"/>
          </a:xfrm>
        </p:spPr>
        <p:txBody>
          <a:bodyPr anchor="t">
            <a:normAutofit/>
          </a:bodyPr>
          <a:lstStyle/>
          <a:p>
            <a: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  <a:t>Srpski Ustav iz 1835. </a:t>
            </a:r>
            <a:b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</a:br>
            <a: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  <a:t>–</a:t>
            </a:r>
            <a: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  <a:t>10. u Evropi</a:t>
            </a:r>
            <a:r>
              <a:rPr lang="sr-Latn-CS" sz="4000" b="1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sr-Latn-CS" sz="4000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  <a:t>Srpski Građanski zakonik iz 1844.</a:t>
            </a:r>
            <a:b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</a:br>
            <a: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  <a:t>–</a:t>
            </a:r>
            <a: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  <a:t>3. u Evropi posle francuskog i austrijskog</a:t>
            </a:r>
            <a:b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sr-Latn-CS" sz="3600" b="1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  <a:t>–</a:t>
            </a:r>
            <a: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  <a:t>4. na svetu</a:t>
            </a:r>
            <a:b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sr-Latn-CS" sz="4000" b="1" dirty="0" smtClean="0">
                <a:latin typeface="Palatino Linotype" pitchFamily="18" charset="0"/>
              </a:rPr>
              <a:t>Suosnivač Lige Naroda</a:t>
            </a:r>
            <a:endParaRPr lang="en-US" sz="4000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5943600"/>
          </a:xfrm>
        </p:spPr>
        <p:txBody>
          <a:bodyPr anchor="t">
            <a:normAutofit/>
          </a:bodyPr>
          <a:lstStyle/>
          <a:p>
            <a: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  <a:t>Srpski Ustav iz 1835. </a:t>
            </a:r>
            <a:b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</a:br>
            <a: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  <a:t>–</a:t>
            </a:r>
            <a: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  <a:t>10. u Evropi</a:t>
            </a:r>
            <a:r>
              <a:rPr lang="sr-Latn-CS" sz="4000" b="1" dirty="0" smtClean="0">
                <a:solidFill>
                  <a:srgbClr val="0070C0"/>
                </a:solidFill>
                <a:latin typeface="Palatino Linotype" pitchFamily="18" charset="0"/>
              </a:rPr>
              <a:t/>
            </a:r>
            <a:br>
              <a:rPr lang="sr-Latn-CS" sz="4000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  <a:t>Srpski Građanski zakonik iz 1844.</a:t>
            </a:r>
            <a:b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</a:br>
            <a: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  <a:t>–</a:t>
            </a:r>
            <a: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  <a:t>3. u Evropi posle francuskog i austrijskog</a:t>
            </a:r>
            <a:b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sr-Latn-CS" sz="3600" b="1" dirty="0" smtClean="0">
                <a:solidFill>
                  <a:prstClr val="black"/>
                </a:solidFill>
                <a:latin typeface="Palatino Linotype" pitchFamily="18" charset="0"/>
              </a:rPr>
              <a:t> </a:t>
            </a:r>
            <a:r>
              <a:rPr lang="sr-Latn-CS" sz="4000" b="1" dirty="0" smtClean="0">
                <a:solidFill>
                  <a:prstClr val="black"/>
                </a:solidFill>
                <a:latin typeface="Palatino Linotype" pitchFamily="18" charset="0"/>
              </a:rPr>
              <a:t>–</a:t>
            </a:r>
            <a: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  <a:t>4. na svetu</a:t>
            </a:r>
            <a:br>
              <a:rPr lang="sr-Latn-CS" sz="3600" b="1" dirty="0" smtClean="0">
                <a:solidFill>
                  <a:srgbClr val="0070C0"/>
                </a:solidFill>
                <a:latin typeface="Palatino Linotype" pitchFamily="18" charset="0"/>
              </a:rPr>
            </a:br>
            <a:r>
              <a:rPr lang="sr-Latn-CS" sz="4000" b="1" dirty="0" smtClean="0">
                <a:latin typeface="Palatino Linotype" pitchFamily="18" charset="0"/>
              </a:rPr>
              <a:t>Suosnivač Lige Naroda</a:t>
            </a:r>
            <a:br>
              <a:rPr lang="sr-Latn-CS" sz="4000" b="1" dirty="0" smtClean="0">
                <a:latin typeface="Palatino Linotype" pitchFamily="18" charset="0"/>
              </a:rPr>
            </a:br>
            <a:r>
              <a:rPr lang="sr-Latn-CS" sz="4000" b="1" dirty="0" smtClean="0">
                <a:latin typeface="Palatino Linotype" pitchFamily="18" charset="0"/>
              </a:rPr>
              <a:t> Suosnivač Ujedinjenih Nacija </a:t>
            </a:r>
            <a:br>
              <a:rPr lang="sr-Latn-CS" sz="4000" b="1" dirty="0" smtClean="0">
                <a:latin typeface="Palatino Linotype" pitchFamily="18" charset="0"/>
              </a:rPr>
            </a:br>
            <a:r>
              <a:rPr lang="sr-Latn-CS" sz="4000" b="1" dirty="0" smtClean="0">
                <a:latin typeface="Palatino Linotype" pitchFamily="18" charset="0"/>
              </a:rPr>
              <a:t>(kao deo Jugoslavije)</a:t>
            </a:r>
            <a:endParaRPr lang="en-US" sz="4000" b="1" dirty="0">
              <a:solidFill>
                <a:srgbClr val="0070C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bija 3.tif"/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Osnovni principi moderne državnosti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sr-Latn-CS" b="1" dirty="0" smtClean="0">
                <a:latin typeface="Palatino Linotype" pitchFamily="18" charset="0"/>
              </a:rPr>
              <a:t>Samoformiranje države – bez pomoći velikih sila, čak uz njihovo protivljenje</a:t>
            </a:r>
          </a:p>
          <a:p>
            <a:pPr>
              <a:spcBef>
                <a:spcPts val="2400"/>
              </a:spcBef>
            </a:pPr>
            <a:r>
              <a:rPr lang="sr-Latn-CS" b="1" dirty="0" smtClean="0">
                <a:latin typeface="Palatino Linotype" pitchFamily="18" charset="0"/>
              </a:rPr>
              <a:t>Socijalna jednakost (tursko porobljavanje nije ostavilo mesta formiranju više klase)</a:t>
            </a:r>
          </a:p>
          <a:p>
            <a:pPr>
              <a:spcBef>
                <a:spcPts val="2400"/>
              </a:spcBef>
            </a:pPr>
            <a:r>
              <a:rPr lang="sr-Latn-CS" b="1" dirty="0" smtClean="0">
                <a:latin typeface="Palatino Linotype" pitchFamily="18" charset="0"/>
              </a:rPr>
              <a:t>Slobodarski duh</a:t>
            </a:r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Đokovi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09800"/>
            <a:ext cx="2705100" cy="1752600"/>
          </a:xfrm>
          <a:prstGeom prst="rect">
            <a:avLst/>
          </a:prstGeom>
        </p:spPr>
      </p:pic>
      <p:pic>
        <p:nvPicPr>
          <p:cNvPr id="7" name="Picture 6" descr="Meša Selimovi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349980"/>
            <a:ext cx="2133600" cy="1508020"/>
          </a:xfrm>
          <a:prstGeom prst="rect">
            <a:avLst/>
          </a:prstGeom>
        </p:spPr>
      </p:pic>
      <p:pic>
        <p:nvPicPr>
          <p:cNvPr id="9" name="Picture 8" descr="Milena Pavlovic-Baril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176" y="2286000"/>
            <a:ext cx="1626824" cy="1905000"/>
          </a:xfrm>
          <a:prstGeom prst="rect">
            <a:avLst/>
          </a:prstGeom>
        </p:spPr>
      </p:pic>
      <p:pic>
        <p:nvPicPr>
          <p:cNvPr id="13" name="Picture 12" descr="Njegoš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2133600"/>
            <a:ext cx="1864659" cy="2438400"/>
          </a:xfrm>
          <a:prstGeom prst="rect">
            <a:avLst/>
          </a:prstGeom>
        </p:spPr>
      </p:pic>
      <p:pic>
        <p:nvPicPr>
          <p:cNvPr id="14" name="Picture 13" descr="Ruđer Bošković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421" y="3962400"/>
            <a:ext cx="2385579" cy="1447800"/>
          </a:xfrm>
          <a:prstGeom prst="rect">
            <a:avLst/>
          </a:prstGeom>
        </p:spPr>
      </p:pic>
      <p:pic>
        <p:nvPicPr>
          <p:cNvPr id="18" name="Picture 17" descr="Vidić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0"/>
            <a:ext cx="3905250" cy="2209800"/>
          </a:xfrm>
          <a:prstGeom prst="rect">
            <a:avLst/>
          </a:prstGeom>
        </p:spPr>
      </p:pic>
      <p:pic>
        <p:nvPicPr>
          <p:cNvPr id="19" name="Picture 18" descr="Vlada-Velickovi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1542" y="5410200"/>
            <a:ext cx="2242458" cy="1447800"/>
          </a:xfrm>
          <a:prstGeom prst="rect">
            <a:avLst/>
          </a:prstGeom>
        </p:spPr>
      </p:pic>
      <p:pic>
        <p:nvPicPr>
          <p:cNvPr id="16" name="Picture 15" descr="Toma_Živanović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9284" y="0"/>
            <a:ext cx="1664716" cy="2286000"/>
          </a:xfrm>
          <a:prstGeom prst="rect">
            <a:avLst/>
          </a:prstGeom>
        </p:spPr>
      </p:pic>
      <p:pic>
        <p:nvPicPr>
          <p:cNvPr id="12" name="Picture 11" descr="Milutin Milankovic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200" y="4876800"/>
            <a:ext cx="1676399" cy="1981200"/>
          </a:xfrm>
          <a:prstGeom prst="rect">
            <a:avLst/>
          </a:prstGeom>
        </p:spPr>
      </p:pic>
      <p:pic>
        <p:nvPicPr>
          <p:cNvPr id="3" name="Picture 2" descr="Bodiroga i Stojaković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5200" y="2057400"/>
            <a:ext cx="2381250" cy="1905000"/>
          </a:xfrm>
          <a:prstGeom prst="rect">
            <a:avLst/>
          </a:prstGeom>
        </p:spPr>
      </p:pic>
      <p:pic>
        <p:nvPicPr>
          <p:cNvPr id="11" name="Picture 10" descr="milorad_cavic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05200" y="3962400"/>
            <a:ext cx="1828800" cy="1070042"/>
          </a:xfrm>
          <a:prstGeom prst="rect">
            <a:avLst/>
          </a:prstGeom>
        </p:spPr>
      </p:pic>
      <p:pic>
        <p:nvPicPr>
          <p:cNvPr id="15" name="Picture 14" descr="Tesl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2600" y="2057400"/>
            <a:ext cx="1811991" cy="2514600"/>
          </a:xfrm>
          <a:prstGeom prst="rect">
            <a:avLst/>
          </a:prstGeom>
        </p:spPr>
      </p:pic>
      <p:pic>
        <p:nvPicPr>
          <p:cNvPr id="6" name="Picture 5" descr="Kusturica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0200" y="4572000"/>
            <a:ext cx="1981200" cy="2286000"/>
          </a:xfrm>
          <a:prstGeom prst="rect">
            <a:avLst/>
          </a:prstGeom>
        </p:spPr>
      </p:pic>
      <p:pic>
        <p:nvPicPr>
          <p:cNvPr id="8" name="Picture 7" descr="Mihajlo_Pupin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572000"/>
            <a:ext cx="1676400" cy="2286000"/>
          </a:xfrm>
          <a:prstGeom prst="rect">
            <a:avLst/>
          </a:prstGeom>
        </p:spPr>
      </p:pic>
      <p:pic>
        <p:nvPicPr>
          <p:cNvPr id="1026" name="Picture 2" descr="C:\Documents and Settings\Stasa\Desktop\Valtazar-Bogisic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81600" y="3962400"/>
            <a:ext cx="1612900" cy="1460500"/>
          </a:xfrm>
          <a:prstGeom prst="rect">
            <a:avLst/>
          </a:prstGeom>
          <a:noFill/>
        </p:spPr>
      </p:pic>
      <p:pic>
        <p:nvPicPr>
          <p:cNvPr id="2" name="Picture 1" descr="aleksandar-djordjevic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0600" y="1"/>
            <a:ext cx="3810000" cy="2133600"/>
          </a:xfrm>
          <a:prstGeom prst="rect">
            <a:avLst/>
          </a:prstGeom>
        </p:spPr>
      </p:pic>
      <p:pic>
        <p:nvPicPr>
          <p:cNvPr id="10" name="Picture 9" descr="Milorad Pavić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0000" y="0"/>
            <a:ext cx="1752600" cy="2133600"/>
          </a:xfrm>
          <a:prstGeom prst="rect">
            <a:avLst/>
          </a:prstGeom>
        </p:spPr>
      </p:pic>
      <p:pic>
        <p:nvPicPr>
          <p:cNvPr id="5" name="Picture 4" descr="Ivo Andrić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752600" cy="217864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/>
            </a:r>
            <a:br>
              <a:rPr lang="en-US" dirty="0" smtClean="0">
                <a:latin typeface="Palatino Linotype" pitchFamily="18" charset="0"/>
              </a:rPr>
            </a:br>
            <a:endParaRPr lang="en-US" dirty="0">
              <a:latin typeface="Palatino Linotype" pitchFamily="18" charset="0"/>
            </a:endParaRPr>
          </a:p>
        </p:txBody>
      </p:sp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pic>
        <p:nvPicPr>
          <p:cNvPr id="8" name="Picture 7" descr="srbija-mapa-carstvo-dusanovo-1355-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srbija-mapa-carstvo-dusanovo-1355-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5400" b="1" dirty="0" smtClean="0">
                <a:solidFill>
                  <a:srgbClr val="00B0F0"/>
                </a:solidFill>
                <a:latin typeface="Palatino Linotype" pitchFamily="18" charset="0"/>
              </a:rPr>
              <a:t>Srbija je Evropa!</a:t>
            </a:r>
            <a:endParaRPr lang="en-US" sz="5400" b="1" dirty="0">
              <a:solidFill>
                <a:srgbClr val="00B0F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sr-Latn-CS" sz="5000" dirty="0" smtClean="0">
                <a:solidFill>
                  <a:srgbClr val="0070C0"/>
                </a:solidFill>
                <a:latin typeface="Palatino Linotype" pitchFamily="18" charset="0"/>
              </a:rPr>
              <a:t>SRPSKA STUDIJA SLUČAJA</a:t>
            </a:r>
            <a:endParaRPr lang="en-US" sz="5000" dirty="0">
              <a:solidFill>
                <a:srgbClr val="0070C0"/>
              </a:solidFill>
              <a:latin typeface="Palatino Linotype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2906713"/>
            <a:ext cx="9144000" cy="1500187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12500" b="1" dirty="0" smtClean="0">
                <a:solidFill>
                  <a:schemeClr val="tx1"/>
                </a:solidFill>
                <a:latin typeface="Palatino Linotype" pitchFamily="18" charset="0"/>
              </a:rPr>
              <a:t>E</a:t>
            </a:r>
            <a:r>
              <a:rPr lang="sr-Latn-CS" sz="12500" b="1" dirty="0" smtClean="0">
                <a:solidFill>
                  <a:schemeClr val="tx1"/>
                </a:solidFill>
                <a:latin typeface="Palatino Linotype" pitchFamily="18" charset="0"/>
              </a:rPr>
              <a:t>vropa kao promoter prava</a:t>
            </a:r>
            <a:r>
              <a:rPr lang="en-US" sz="6400" b="1" dirty="0" smtClean="0">
                <a:solidFill>
                  <a:schemeClr val="tx2"/>
                </a:solidFill>
                <a:latin typeface="Palatino Linotype" pitchFamily="18" charset="0"/>
              </a:rPr>
              <a:t>	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4900" b="1" dirty="0" smtClean="0">
                <a:latin typeface="Palatino Linotype" pitchFamily="18" charset="0"/>
              </a:rPr>
              <a:t>Ustav 1990</a:t>
            </a:r>
            <a:r>
              <a:rPr lang="en-US" b="1" dirty="0" smtClean="0">
                <a:latin typeface="Palatino Linotype" pitchFamily="18" charset="0"/>
              </a:rPr>
              <a:t> – </a:t>
            </a:r>
            <a:r>
              <a:rPr lang="sr-Latn-CS" b="1" dirty="0" smtClean="0">
                <a:latin typeface="Palatino Linotype" pitchFamily="18" charset="0"/>
              </a:rPr>
              <a:t>diskontinuitet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>
                <a:latin typeface="Palatino Linotype" pitchFamily="18" charset="0"/>
              </a:rPr>
              <a:t>Umesto Socijalističke republike Srbije </a:t>
            </a:r>
            <a:r>
              <a:rPr lang="en-US" dirty="0" smtClean="0">
                <a:latin typeface="Palatino Linotype" pitchFamily="18" charset="0"/>
              </a:rPr>
              <a:t>– </a:t>
            </a:r>
            <a:r>
              <a:rPr lang="en-US" dirty="0" err="1" smtClean="0">
                <a:latin typeface="Palatino Linotype" pitchFamily="18" charset="0"/>
              </a:rPr>
              <a:t>Republi</a:t>
            </a:r>
            <a:r>
              <a:rPr lang="sr-Latn-CS" dirty="0" smtClean="0">
                <a:latin typeface="Palatino Linotype" pitchFamily="18" charset="0"/>
              </a:rPr>
              <a:t>ka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sr-Latn-CS" dirty="0" smtClean="0">
                <a:latin typeface="Palatino Linotype" pitchFamily="18" charset="0"/>
              </a:rPr>
              <a:t>Srbija</a:t>
            </a:r>
          </a:p>
          <a:p>
            <a:r>
              <a:rPr lang="sr-Latn-CS" dirty="0" smtClean="0">
                <a:latin typeface="Palatino Linotype" pitchFamily="18" charset="0"/>
              </a:rPr>
              <a:t>Podela vlasti</a:t>
            </a:r>
            <a:endParaRPr lang="en-US" dirty="0" smtClean="0">
              <a:latin typeface="Palatino Linotype" pitchFamily="18" charset="0"/>
            </a:endParaRPr>
          </a:p>
          <a:p>
            <a:r>
              <a:rPr lang="sr-Latn-CS" dirty="0" smtClean="0">
                <a:latin typeface="Palatino Linotype" pitchFamily="18" charset="0"/>
              </a:rPr>
              <a:t>Izjednačavanje svih vrsta svojine (početak privatizacije)</a:t>
            </a:r>
          </a:p>
          <a:p>
            <a:r>
              <a:rPr lang="en-US" dirty="0" smtClean="0">
                <a:latin typeface="Palatino Linotype" pitchFamily="18" charset="0"/>
              </a:rPr>
              <a:t>Po</a:t>
            </a:r>
            <a:r>
              <a:rPr lang="sr-Latn-CS" dirty="0" smtClean="0">
                <a:latin typeface="Palatino Linotype" pitchFamily="18" charset="0"/>
              </a:rPr>
              <a:t>litički pluralizam</a:t>
            </a:r>
          </a:p>
          <a:p>
            <a:r>
              <a:rPr lang="sr-Latn-CS" dirty="0" smtClean="0">
                <a:latin typeface="Palatino Linotype" pitchFamily="18" charset="0"/>
              </a:rPr>
              <a:t>Sudije</a:t>
            </a:r>
            <a:r>
              <a:rPr lang="en-US" dirty="0" smtClean="0">
                <a:latin typeface="Palatino Linotype" pitchFamily="18" charset="0"/>
              </a:rPr>
              <a:t> – </a:t>
            </a:r>
            <a:r>
              <a:rPr lang="sr-Latn-CS" dirty="0" smtClean="0">
                <a:latin typeface="Palatino Linotype" pitchFamily="18" charset="0"/>
              </a:rPr>
              <a:t>stalnost funkcije do penzije 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sr-Latn-CS" dirty="0" smtClean="0">
                <a:latin typeface="Palatino Linotype" pitchFamily="18" charset="0"/>
              </a:rPr>
              <a:t>umesto osmogodišnje funkcije</a:t>
            </a:r>
            <a:r>
              <a:rPr lang="en-US" dirty="0" smtClean="0">
                <a:latin typeface="Palatino Linotype" pitchFamily="18" charset="0"/>
              </a:rPr>
              <a:t>)</a:t>
            </a:r>
          </a:p>
          <a:p>
            <a:endParaRPr lang="en-US" dirty="0" smtClean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Vreme krize </a:t>
            </a:r>
            <a:r>
              <a:rPr lang="en-US" b="1" dirty="0" smtClean="0">
                <a:latin typeface="Palatino Linotype" pitchFamily="18" charset="0"/>
              </a:rPr>
              <a:t>– 1990</a:t>
            </a:r>
            <a:r>
              <a:rPr lang="sr-Latn-CS" b="1" dirty="0" smtClean="0">
                <a:latin typeface="Palatino Linotype" pitchFamily="18" charset="0"/>
              </a:rPr>
              <a:t>.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 smtClean="0">
                <a:latin typeface="Palatino Linotype" pitchFamily="18" charset="0"/>
              </a:rPr>
              <a:t>Raspad Jugoslavije</a:t>
            </a:r>
            <a:endParaRPr lang="en-US" dirty="0" smtClean="0">
              <a:latin typeface="Palatino Linotype" pitchFamily="18" charset="0"/>
            </a:endParaRPr>
          </a:p>
          <a:p>
            <a:r>
              <a:rPr lang="sr-Latn-CS" dirty="0" smtClean="0">
                <a:latin typeface="Palatino Linotype" pitchFamily="18" charset="0"/>
              </a:rPr>
              <a:t>Ratovi u Hrvatskoj i Bosni</a:t>
            </a:r>
            <a:endParaRPr lang="en-US" dirty="0" smtClean="0">
              <a:latin typeface="Palatino Linotype" pitchFamily="18" charset="0"/>
            </a:endParaRPr>
          </a:p>
          <a:p>
            <a:r>
              <a:rPr lang="sr-Latn-CS" dirty="0" smtClean="0">
                <a:latin typeface="Palatino Linotype" pitchFamily="18" charset="0"/>
              </a:rPr>
              <a:t>Srbija pod sankcijama</a:t>
            </a:r>
            <a:endParaRPr lang="en-US" dirty="0" smtClean="0">
              <a:latin typeface="Palatino Linotype" pitchFamily="18" charset="0"/>
            </a:endParaRPr>
          </a:p>
          <a:p>
            <a:r>
              <a:rPr lang="sr-Latn-CS" dirty="0" smtClean="0">
                <a:latin typeface="Palatino Linotype" pitchFamily="18" charset="0"/>
              </a:rPr>
              <a:t>Nezapamćena inflacija u Srbiji</a:t>
            </a:r>
            <a:endParaRPr lang="en-US" dirty="0" smtClean="0">
              <a:latin typeface="Palatino Linotype" pitchFamily="18" charset="0"/>
            </a:endParaRPr>
          </a:p>
          <a:p>
            <a:r>
              <a:rPr lang="sr-Latn-CS" dirty="0" smtClean="0">
                <a:latin typeface="Palatino Linotype" pitchFamily="18" charset="0"/>
              </a:rPr>
              <a:t>Odlazak </a:t>
            </a:r>
            <a:r>
              <a:rPr lang="en-US" dirty="0" smtClean="0">
                <a:latin typeface="Palatino Linotype" pitchFamily="18" charset="0"/>
              </a:rPr>
              <a:t>1/3 </a:t>
            </a:r>
            <a:r>
              <a:rPr lang="sr-Latn-CS" dirty="0" smtClean="0">
                <a:latin typeface="Palatino Linotype" pitchFamily="18" charset="0"/>
              </a:rPr>
              <a:t>sudija iz pravosuđa </a:t>
            </a:r>
            <a:r>
              <a:rPr lang="en-US" dirty="0" smtClean="0">
                <a:latin typeface="Palatino Linotype" pitchFamily="18" charset="0"/>
              </a:rPr>
              <a:t>– 800 </a:t>
            </a:r>
            <a:r>
              <a:rPr lang="sr-Latn-CS" dirty="0" smtClean="0">
                <a:latin typeface="Palatino Linotype" pitchFamily="18" charset="0"/>
              </a:rPr>
              <a:t>sudija</a:t>
            </a:r>
            <a:endParaRPr lang="en-US" dirty="0" smtClean="0">
              <a:latin typeface="Palatino Linotype" pitchFamily="18" charset="0"/>
            </a:endParaRPr>
          </a:p>
          <a:p>
            <a:r>
              <a:rPr lang="sr-Latn-CS" dirty="0" smtClean="0">
                <a:latin typeface="Palatino Linotype" pitchFamily="18" charset="0"/>
              </a:rPr>
              <a:t>Sudije koje su preostale </a:t>
            </a:r>
            <a:r>
              <a:rPr lang="en-US" dirty="0" smtClean="0">
                <a:latin typeface="Palatino Linotype" pitchFamily="18" charset="0"/>
              </a:rPr>
              <a:t>– </a:t>
            </a:r>
            <a:r>
              <a:rPr lang="sr-Latn-CS" dirty="0" smtClean="0">
                <a:latin typeface="Palatino Linotype" pitchFamily="18" charset="0"/>
              </a:rPr>
              <a:t>niska primanja</a:t>
            </a:r>
            <a:r>
              <a:rPr lang="en-US" dirty="0" smtClean="0">
                <a:latin typeface="Palatino Linotype" pitchFamily="18" charset="0"/>
              </a:rPr>
              <a:t>, </a:t>
            </a:r>
            <a:r>
              <a:rPr lang="sr-Latn-CS" dirty="0" smtClean="0">
                <a:latin typeface="Palatino Linotype" pitchFamily="18" charset="0"/>
              </a:rPr>
              <a:t>preopterećene i demoralisane</a:t>
            </a:r>
            <a:endParaRPr lang="en-US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3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Pravosuđe između 2000. i 2009.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Više od </a:t>
            </a:r>
            <a:r>
              <a:rPr lang="en-US" dirty="0" smtClean="0">
                <a:latin typeface="Palatino Linotype" pitchFamily="18" charset="0"/>
              </a:rPr>
              <a:t>2/3 </a:t>
            </a:r>
            <a:r>
              <a:rPr lang="sr-Latn-CS" dirty="0" smtClean="0">
                <a:latin typeface="Palatino Linotype" pitchFamily="18" charset="0"/>
              </a:rPr>
              <a:t>sudija izabrano ili napredovalo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Vrhovni sud </a:t>
            </a:r>
            <a:r>
              <a:rPr lang="en-US" dirty="0" smtClean="0">
                <a:latin typeface="Palatino Linotype" pitchFamily="18" charset="0"/>
              </a:rPr>
              <a:t>– </a:t>
            </a:r>
            <a:r>
              <a:rPr lang="sr-Latn-CS" dirty="0" smtClean="0">
                <a:latin typeface="Palatino Linotype" pitchFamily="18" charset="0"/>
              </a:rPr>
              <a:t>više od </a:t>
            </a:r>
            <a:r>
              <a:rPr lang="en-US" dirty="0" smtClean="0">
                <a:latin typeface="Palatino Linotype" pitchFamily="18" charset="0"/>
              </a:rPr>
              <a:t>80% </a:t>
            </a:r>
            <a:r>
              <a:rPr lang="sr-Latn-CS" dirty="0" smtClean="0">
                <a:latin typeface="Palatino Linotype" pitchFamily="18" charset="0"/>
              </a:rPr>
              <a:t>sudija napredovalo</a:t>
            </a:r>
          </a:p>
          <a:p>
            <a:pPr lvl="0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Želja “novih vlasti” da utiču na pravosuđe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Stalne kampanje protiv sudija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Sudije su krive za sve nedostatke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Reizbor kao magično rešenje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Ustav iz </a:t>
            </a:r>
            <a:r>
              <a:rPr lang="en-US" dirty="0" smtClean="0">
                <a:latin typeface="Palatino Linotype" pitchFamily="18" charset="0"/>
              </a:rPr>
              <a:t>2006</a:t>
            </a:r>
            <a:r>
              <a:rPr lang="sr-Latn-CS" dirty="0" smtClean="0">
                <a:latin typeface="Palatino Linotype" pitchFamily="18" charset="0"/>
              </a:rPr>
              <a:t>.</a:t>
            </a:r>
            <a:r>
              <a:rPr lang="en-US" dirty="0" smtClean="0">
                <a:latin typeface="Palatino Linotype" pitchFamily="18" charset="0"/>
              </a:rPr>
              <a:t> – </a:t>
            </a:r>
            <a:r>
              <a:rPr lang="sr-Latn-CS" dirty="0" smtClean="0">
                <a:latin typeface="Palatino Linotype" pitchFamily="18" charset="0"/>
              </a:rPr>
              <a:t>kontinuitet</a:t>
            </a:r>
            <a:r>
              <a:rPr lang="en-US" dirty="0" smtClean="0">
                <a:latin typeface="Palatino Linotype" pitchFamily="18" charset="0"/>
              </a:rPr>
              <a:t> (</a:t>
            </a:r>
            <a:r>
              <a:rPr lang="sr-Latn-CS" dirty="0" smtClean="0">
                <a:latin typeface="Palatino Linotype" pitchFamily="18" charset="0"/>
              </a:rPr>
              <a:t>bez reizbora sudija</a:t>
            </a:r>
            <a:r>
              <a:rPr lang="en-US" dirty="0" smtClean="0">
                <a:latin typeface="Palatino Linotype" pitchFamily="18" charset="0"/>
              </a:rPr>
              <a:t>)</a:t>
            </a:r>
          </a:p>
          <a:p>
            <a:pPr lvl="0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Međutim, reizbor se smatrao predviđenim Ustavom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Neadekvatna poređenja sa </a:t>
            </a:r>
            <a:r>
              <a:rPr lang="en-US" dirty="0" smtClean="0">
                <a:latin typeface="Palatino Linotype" pitchFamily="18" charset="0"/>
              </a:rPr>
              <a:t>“</a:t>
            </a:r>
            <a:r>
              <a:rPr lang="sr-Latn-CS" dirty="0" smtClean="0">
                <a:latin typeface="Palatino Linotype" pitchFamily="18" charset="0"/>
              </a:rPr>
              <a:t>tranzicionim</a:t>
            </a:r>
            <a:r>
              <a:rPr lang="en-US" dirty="0" smtClean="0">
                <a:latin typeface="Palatino Linotype" pitchFamily="18" charset="0"/>
              </a:rPr>
              <a:t>”</a:t>
            </a:r>
            <a:r>
              <a:rPr lang="en-US" b="1" dirty="0" smtClean="0">
                <a:latin typeface="Palatino Linotype" pitchFamily="18" charset="0"/>
              </a:rPr>
              <a:t> </a:t>
            </a:r>
            <a:r>
              <a:rPr lang="sr-Latn-CS" dirty="0" smtClean="0">
                <a:latin typeface="Palatino Linotype" pitchFamily="18" charset="0"/>
              </a:rPr>
              <a:t>zemljama</a:t>
            </a:r>
            <a:r>
              <a:rPr lang="en-US" dirty="0" smtClean="0">
                <a:latin typeface="Palatino Linotype" pitchFamily="18" charset="0"/>
              </a:rPr>
              <a:t>:</a:t>
            </a:r>
          </a:p>
          <a:p>
            <a:pPr lvl="2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Uspostavljanje novih socijalnih sistema i(li) novih država</a:t>
            </a:r>
            <a:endParaRPr lang="en-US" dirty="0" smtClean="0">
              <a:latin typeface="Palatino Linotype" pitchFamily="18" charset="0"/>
            </a:endParaRPr>
          </a:p>
          <a:p>
            <a:pPr lvl="2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Novi ustavi</a:t>
            </a:r>
            <a:endParaRPr lang="en-US" dirty="0" smtClean="0">
              <a:latin typeface="Palatino Linotype" pitchFamily="18" charset="0"/>
            </a:endParaRPr>
          </a:p>
          <a:p>
            <a:pPr lvl="2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Lustracija u pravosuđu Istočne Nemačke</a:t>
            </a:r>
            <a:endParaRPr lang="en-US" dirty="0" smtClean="0">
              <a:latin typeface="Palatino Linotype" pitchFamily="18" charset="0"/>
            </a:endParaRPr>
          </a:p>
          <a:p>
            <a:pPr lvl="2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Sudijska funkcija produžena do penzije</a:t>
            </a:r>
            <a:endParaRPr lang="en-US" dirty="0" smtClean="0">
              <a:latin typeface="Palatino Linotype" pitchFamily="18" charset="0"/>
            </a:endParaRPr>
          </a:p>
          <a:p>
            <a:pPr lvl="2">
              <a:spcBef>
                <a:spcPts val="700"/>
              </a:spcBef>
            </a:pPr>
            <a:r>
              <a:rPr lang="sr-Latn-CS" dirty="0" smtClean="0">
                <a:latin typeface="Palatino Linotype" pitchFamily="18" charset="0"/>
              </a:rPr>
              <a:t>Reizbor sudija</a:t>
            </a:r>
          </a:p>
          <a:p>
            <a:pPr lvl="2">
              <a:buNone/>
            </a:pPr>
            <a:endParaRPr lang="en-US" dirty="0" smtClean="0">
              <a:latin typeface="Palatino Linotype" pitchFamily="18" charset="0"/>
            </a:endParaRPr>
          </a:p>
          <a:p>
            <a:pPr algn="ctr">
              <a:buNone/>
            </a:pPr>
            <a:r>
              <a:rPr lang="sr-Latn-CS" b="1" u="sng" dirty="0" smtClean="0">
                <a:solidFill>
                  <a:srgbClr val="002060"/>
                </a:solidFill>
                <a:latin typeface="Palatino Linotype" pitchFamily="18" charset="0"/>
              </a:rPr>
              <a:t>Ovi procesi su se dogodili u Srbiji posle Ustava iz 1</a:t>
            </a:r>
            <a:r>
              <a:rPr lang="en-US" b="1" u="sng" dirty="0" smtClean="0">
                <a:solidFill>
                  <a:srgbClr val="002060"/>
                </a:solidFill>
                <a:latin typeface="Palatino Linotype" pitchFamily="18" charset="0"/>
              </a:rPr>
              <a:t>990</a:t>
            </a:r>
            <a:r>
              <a:rPr lang="sr-Latn-CS" b="1" u="sng" dirty="0" smtClean="0">
                <a:solidFill>
                  <a:srgbClr val="002060"/>
                </a:solidFill>
                <a:latin typeface="Palatino Linotype" pitchFamily="18" charset="0"/>
              </a:rPr>
              <a:t>. </a:t>
            </a:r>
            <a:endParaRPr lang="en-US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pPr algn="ctr">
              <a:buNone/>
            </a:pPr>
            <a:r>
              <a:rPr lang="sr-Latn-CS" b="1" u="sng" dirty="0" smtClean="0">
                <a:solidFill>
                  <a:srgbClr val="002060"/>
                </a:solidFill>
                <a:latin typeface="Palatino Linotype" pitchFamily="18" charset="0"/>
              </a:rPr>
              <a:t>Nema potrebe za ovakvim rešenjima u Srbiji u </a:t>
            </a:r>
            <a:r>
              <a:rPr lang="en-US" b="1" u="sng" dirty="0" smtClean="0">
                <a:solidFill>
                  <a:srgbClr val="002060"/>
                </a:solidFill>
                <a:latin typeface="Palatino Linotype" pitchFamily="18" charset="0"/>
              </a:rPr>
              <a:t>2000</a:t>
            </a:r>
            <a:r>
              <a:rPr lang="sr-Latn-CS" b="1" u="sng" dirty="0" smtClean="0">
                <a:solidFill>
                  <a:srgbClr val="002060"/>
                </a:solidFill>
                <a:latin typeface="Palatino Linotype" pitchFamily="18" charset="0"/>
              </a:rPr>
              <a:t>im godinama</a:t>
            </a:r>
            <a:endParaRPr lang="en-US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>
              <a:latin typeface="Palatino Linotype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991600" cy="6705599"/>
          </a:xfrm>
        </p:spPr>
        <p:txBody>
          <a:bodyPr anchor="t">
            <a:normAutofit fontScale="92500" lnSpcReduction="10000"/>
          </a:bodyPr>
          <a:lstStyle/>
          <a:p>
            <a:r>
              <a:rPr lang="sr-Latn-CS" b="1" dirty="0" smtClean="0">
                <a:solidFill>
                  <a:schemeClr val="tx1"/>
                </a:solidFill>
                <a:latin typeface="Palatino Linotype" pitchFamily="18" charset="0"/>
              </a:rPr>
              <a:t>Izgovori za reizbor</a:t>
            </a:r>
            <a:r>
              <a:rPr lang="en-US" b="1" dirty="0" smtClean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sr-Latn-CS" sz="19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Palatino Linotype" pitchFamily="18" charset="0"/>
              </a:rPr>
              <a:t>1990</a:t>
            </a:r>
            <a:r>
              <a:rPr lang="sr-Latn-CS" sz="1900" dirty="0" smtClean="0">
                <a:solidFill>
                  <a:schemeClr val="tx1"/>
                </a:solidFill>
                <a:latin typeface="Palatino Linotype" pitchFamily="18" charset="0"/>
              </a:rPr>
              <a:t>ih</a:t>
            </a:r>
            <a:r>
              <a:rPr lang="en-US" sz="19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1900" dirty="0" err="1" smtClean="0">
                <a:solidFill>
                  <a:schemeClr val="tx1"/>
                </a:solidFill>
                <a:latin typeface="Palatino Linotype" pitchFamily="18" charset="0"/>
              </a:rPr>
              <a:t>Milošević</a:t>
            </a:r>
            <a:r>
              <a:rPr lang="en-US" sz="19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sr-Latn-CS" sz="1900" dirty="0" smtClean="0">
                <a:solidFill>
                  <a:schemeClr val="tx1"/>
                </a:solidFill>
                <a:latin typeface="Palatino Linotype" pitchFamily="18" charset="0"/>
              </a:rPr>
              <a:t>nametnuo </a:t>
            </a:r>
            <a:r>
              <a:rPr lang="en-US" sz="1900" dirty="0" smtClean="0">
                <a:solidFill>
                  <a:schemeClr val="tx1"/>
                </a:solidFill>
                <a:latin typeface="Palatino Linotype" pitchFamily="18" charset="0"/>
              </a:rPr>
              <a:t>“</a:t>
            </a:r>
            <a:r>
              <a:rPr lang="sr-Latn-CS" sz="1900" dirty="0" smtClean="0">
                <a:solidFill>
                  <a:schemeClr val="tx1"/>
                </a:solidFill>
                <a:latin typeface="Palatino Linotype" pitchFamily="18" charset="0"/>
              </a:rPr>
              <a:t>svoje</a:t>
            </a:r>
            <a:r>
              <a:rPr lang="en-US" sz="1900" dirty="0" smtClean="0">
                <a:solidFill>
                  <a:schemeClr val="tx1"/>
                </a:solidFill>
                <a:latin typeface="Palatino Linotype" pitchFamily="18" charset="0"/>
              </a:rPr>
              <a:t>” </a:t>
            </a:r>
            <a:r>
              <a:rPr lang="sr-Latn-CS" sz="1900" dirty="0" smtClean="0">
                <a:solidFill>
                  <a:schemeClr val="tx1"/>
                </a:solidFill>
                <a:latin typeface="Palatino Linotype" pitchFamily="18" charset="0"/>
              </a:rPr>
              <a:t>sudije</a:t>
            </a:r>
            <a:endParaRPr lang="en-US" sz="19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CS" sz="1900" dirty="0" smtClean="0">
                <a:solidFill>
                  <a:schemeClr val="tx1"/>
                </a:solidFill>
                <a:latin typeface="Palatino Linotype" pitchFamily="18" charset="0"/>
              </a:rPr>
              <a:t> Sudije pod političkim uticajem</a:t>
            </a:r>
            <a:endParaRPr lang="en-US" sz="19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CS" sz="1900" dirty="0" smtClean="0">
                <a:solidFill>
                  <a:schemeClr val="tx1"/>
                </a:solidFill>
                <a:latin typeface="Palatino Linotype" pitchFamily="18" charset="0"/>
              </a:rPr>
              <a:t> Sudije su neefikasne</a:t>
            </a:r>
            <a:endParaRPr lang="en-US" sz="1900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CS" sz="1900" dirty="0" smtClean="0">
                <a:solidFill>
                  <a:schemeClr val="tx1"/>
                </a:solidFill>
                <a:latin typeface="Palatino Linotype" pitchFamily="18" charset="0"/>
              </a:rPr>
              <a:t> Sudije su korumpirane</a:t>
            </a:r>
          </a:p>
          <a:p>
            <a:endParaRPr lang="sr-Latn-C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r>
              <a:rPr lang="sr-Latn-CS" b="1" dirty="0" smtClean="0">
                <a:solidFill>
                  <a:schemeClr val="tx1"/>
                </a:solidFill>
                <a:latin typeface="Palatino Linotype" pitchFamily="18" charset="0"/>
              </a:rPr>
              <a:t>Izgovori su bili netačni </a:t>
            </a:r>
            <a:r>
              <a:rPr lang="en-US" b="1" dirty="0" smtClean="0">
                <a:solidFill>
                  <a:schemeClr val="tx1"/>
                </a:solidFill>
                <a:latin typeface="Palatino Linotype" pitchFamily="18" charset="0"/>
              </a:rPr>
              <a:t>–</a:t>
            </a:r>
            <a:r>
              <a:rPr lang="sr-Latn-CS" b="1" dirty="0" smtClean="0">
                <a:solidFill>
                  <a:schemeClr val="tx1"/>
                </a:solidFill>
                <a:latin typeface="Palatino Linotype" pitchFamily="18" charset="0"/>
              </a:rPr>
              <a:t> jedan of razloga</a:t>
            </a:r>
            <a:r>
              <a:rPr lang="en-US" b="1" dirty="0" smtClean="0">
                <a:solidFill>
                  <a:schemeClr val="tx1"/>
                </a:solidFill>
                <a:latin typeface="Palatino Linotype" pitchFamily="18" charset="0"/>
              </a:rPr>
              <a:t>: </a:t>
            </a:r>
            <a:r>
              <a:rPr lang="sr-Latn-CS" b="1" dirty="0" smtClean="0">
                <a:solidFill>
                  <a:schemeClr val="tx1"/>
                </a:solidFill>
                <a:latin typeface="Palatino Linotype" pitchFamily="18" charset="0"/>
              </a:rPr>
              <a:t/>
            </a:r>
            <a:br>
              <a:rPr lang="sr-Latn-CS" b="1" dirty="0" smtClean="0">
                <a:solidFill>
                  <a:schemeClr val="tx1"/>
                </a:solidFill>
                <a:latin typeface="Palatino Linotype" pitchFamily="18" charset="0"/>
              </a:rPr>
            </a:br>
            <a:r>
              <a:rPr lang="sr-Latn-CS" b="1" dirty="0" smtClean="0">
                <a:solidFill>
                  <a:schemeClr val="tx1"/>
                </a:solidFill>
                <a:latin typeface="Palatino Linotype" pitchFamily="18" charset="0"/>
              </a:rPr>
              <a:t>temelji</a:t>
            </a:r>
            <a:r>
              <a:rPr lang="en-US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sr-Latn-CS" b="1" dirty="0" smtClean="0">
                <a:solidFill>
                  <a:schemeClr val="tx1"/>
                </a:solidFill>
                <a:latin typeface="Palatino Linotype" pitchFamily="18" charset="0"/>
              </a:rPr>
              <a:t>osnivanja Društva sudija Srbije</a:t>
            </a:r>
            <a:r>
              <a:rPr lang="en-US" b="1" dirty="0" smtClean="0">
                <a:solidFill>
                  <a:schemeClr val="tx1"/>
                </a:solidFill>
                <a:latin typeface="Palatino Linotype" pitchFamily="18" charset="0"/>
              </a:rPr>
              <a:t> (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Društvo</a:t>
            </a:r>
            <a:r>
              <a:rPr lang="en-US" b="1" dirty="0" smtClean="0">
                <a:solidFill>
                  <a:schemeClr val="tx1"/>
                </a:solidFill>
                <a:latin typeface="Palatino Linotype" pitchFamily="18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1996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prevara na lokalnim izborima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Neke sudije opravdale ovu krađu svojim odlukama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CS" b="1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Palatino Linotype" pitchFamily="18" charset="0"/>
              </a:rPr>
              <a:t>“</a:t>
            </a:r>
            <a:r>
              <a:rPr lang="sr-Latn-CS" b="1" dirty="0" smtClean="0">
                <a:solidFill>
                  <a:schemeClr val="tx1"/>
                </a:solidFill>
                <a:latin typeface="Palatino Linotype" pitchFamily="18" charset="0"/>
              </a:rPr>
              <a:t>Ne pristajem</a:t>
            </a:r>
            <a:r>
              <a:rPr lang="en-US" b="1" dirty="0" smtClean="0">
                <a:solidFill>
                  <a:schemeClr val="tx1"/>
                </a:solidFill>
                <a:latin typeface="Palatino Linotype" pitchFamily="18" charset="0"/>
              </a:rPr>
              <a:t>!” </a:t>
            </a:r>
            <a:endParaRPr lang="en-US" sz="1600" b="1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7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april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 1997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. osnivanje Društva sudija Srbije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600 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članova od ukupnog broja od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2400 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sudija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Zvanični status nije dobijen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Razrešenje najistaknutijih članova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3">
              <a:buFont typeface="Courier New" pitchFamily="49" charset="0"/>
              <a:buChar char="o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3 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tokom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 1999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3">
              <a:buFont typeface="Courier New" pitchFamily="49" charset="0"/>
              <a:buChar char="o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Nekoliko desetina sredinom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2000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ih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Pokušaj gašenja Društva sudija Srbije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2001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. ponovni početak rada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Članstvo utrostručeno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Dobijen zvanični status</a:t>
            </a:r>
            <a:endParaRPr lang="en-US" dirty="0" smtClean="0">
              <a:solidFill>
                <a:schemeClr val="tx1"/>
              </a:solidFill>
              <a:latin typeface="Palatino Linotyp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Društvo je član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:</a:t>
            </a:r>
          </a:p>
          <a:p>
            <a:pPr lvl="2">
              <a:buFont typeface="Courier New" pitchFamily="49" charset="0"/>
              <a:buChar char="o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Udruženja evropskih sudija i tužilaca za demokratiju i slobode</a:t>
            </a:r>
            <a:r>
              <a:rPr lang="fr-FR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–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MEDEL</a:t>
            </a:r>
          </a:p>
          <a:p>
            <a:pPr lvl="2">
              <a:buFont typeface="Courier New" pitchFamily="49" charset="0"/>
              <a:buChar char="o"/>
            </a:pPr>
            <a:r>
              <a:rPr lang="sr-Latn-CS" dirty="0" smtClean="0">
                <a:solidFill>
                  <a:schemeClr val="tx1"/>
                </a:solidFill>
                <a:latin typeface="Palatino Linotype" pitchFamily="18" charset="0"/>
              </a:rPr>
              <a:t> Svetskog udruženja sudija </a:t>
            </a:r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- IAJ</a:t>
            </a:r>
          </a:p>
          <a:p>
            <a:endParaRPr lang="en-US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Dostignuća Društva</a:t>
            </a:r>
            <a:r>
              <a:rPr lang="en-US" b="1" dirty="0" smtClean="0">
                <a:latin typeface="Palatino Linotype" pitchFamily="18" charset="0"/>
              </a:rPr>
              <a:t>: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4400" dirty="0" smtClean="0">
                <a:latin typeface="Palatino Linotype" pitchFamily="18" charset="0"/>
              </a:rPr>
              <a:t>1997</a:t>
            </a:r>
            <a:r>
              <a:rPr lang="sr-Latn-CS" sz="4400" dirty="0" smtClean="0">
                <a:latin typeface="Palatino Linotype" pitchFamily="18" charset="0"/>
              </a:rPr>
              <a:t>.</a:t>
            </a:r>
            <a:r>
              <a:rPr lang="en-US" sz="4400" dirty="0" smtClean="0">
                <a:latin typeface="Palatino Linotype" pitchFamily="18" charset="0"/>
              </a:rPr>
              <a:t> </a:t>
            </a:r>
            <a:r>
              <a:rPr lang="sr-Latn-CS" sz="4400" dirty="0" smtClean="0">
                <a:latin typeface="Palatino Linotype" pitchFamily="18" charset="0"/>
              </a:rPr>
              <a:t>Etički kodeks</a:t>
            </a:r>
            <a:endParaRPr lang="en-US" sz="4400" dirty="0" smtClean="0">
              <a:latin typeface="Palatino Linotype" pitchFamily="18" charset="0"/>
            </a:endParaRPr>
          </a:p>
          <a:p>
            <a:pPr lvl="0"/>
            <a:r>
              <a:rPr lang="en-US" sz="4400" dirty="0" smtClean="0">
                <a:latin typeface="Palatino Linotype" pitchFamily="18" charset="0"/>
              </a:rPr>
              <a:t>2001</a:t>
            </a:r>
            <a:r>
              <a:rPr lang="sr-Latn-CS" sz="4400" dirty="0" smtClean="0">
                <a:latin typeface="Palatino Linotype" pitchFamily="18" charset="0"/>
              </a:rPr>
              <a:t>.</a:t>
            </a:r>
            <a:r>
              <a:rPr lang="en-US" sz="4400" dirty="0" smtClean="0">
                <a:latin typeface="Palatino Linotype" pitchFamily="18" charset="0"/>
              </a:rPr>
              <a:t> </a:t>
            </a:r>
            <a:r>
              <a:rPr lang="sr-Latn-CS" sz="4400" dirty="0" smtClean="0">
                <a:latin typeface="Palatino Linotype" pitchFamily="18" charset="0"/>
              </a:rPr>
              <a:t>Društvo </a:t>
            </a:r>
            <a:r>
              <a:rPr lang="en-US" sz="4400" dirty="0" smtClean="0">
                <a:latin typeface="Palatino Linotype" pitchFamily="18" charset="0"/>
              </a:rPr>
              <a:t>50-50</a:t>
            </a:r>
            <a:r>
              <a:rPr lang="sr-Latn-CS" sz="4400" dirty="0" smtClean="0">
                <a:latin typeface="Palatino Linotype" pitchFamily="18" charset="0"/>
              </a:rPr>
              <a:t> suosnivač Pravosudnog centra sa Vladom Srbije</a:t>
            </a:r>
            <a:endParaRPr lang="en-US" sz="4400" dirty="0" smtClean="0">
              <a:latin typeface="Palatino Linotype" pitchFamily="18" charset="0"/>
            </a:endParaRPr>
          </a:p>
          <a:p>
            <a:pPr lvl="0"/>
            <a:r>
              <a:rPr lang="en-US" sz="4400" dirty="0" smtClean="0">
                <a:latin typeface="Palatino Linotype" pitchFamily="18" charset="0"/>
              </a:rPr>
              <a:t>2003</a:t>
            </a:r>
            <a:r>
              <a:rPr lang="sr-Latn-CS" sz="4400" dirty="0" smtClean="0">
                <a:latin typeface="Palatino Linotype" pitchFamily="18" charset="0"/>
              </a:rPr>
              <a:t>.</a:t>
            </a:r>
            <a:r>
              <a:rPr lang="en-US" sz="4400" dirty="0" smtClean="0">
                <a:latin typeface="Palatino Linotype" pitchFamily="18" charset="0"/>
              </a:rPr>
              <a:t> </a:t>
            </a:r>
            <a:r>
              <a:rPr lang="sr-Latn-CS" sz="4400" dirty="0" smtClean="0">
                <a:latin typeface="Palatino Linotype" pitchFamily="18" charset="0"/>
              </a:rPr>
              <a:t>Standardi sudske etike</a:t>
            </a:r>
            <a:r>
              <a:rPr lang="en-US" sz="4400" dirty="0" smtClean="0">
                <a:latin typeface="Palatino Linotype" pitchFamily="18" charset="0"/>
              </a:rPr>
              <a:t>; </a:t>
            </a:r>
            <a:r>
              <a:rPr lang="sr-Latn-CS" sz="4400" dirty="0" smtClean="0">
                <a:latin typeface="Palatino Linotype" pitchFamily="18" charset="0"/>
              </a:rPr>
              <a:t>Etički savet</a:t>
            </a:r>
            <a:endParaRPr lang="en-US" sz="4400" dirty="0" smtClean="0">
              <a:latin typeface="Palatino Linotype" pitchFamily="18" charset="0"/>
            </a:endParaRPr>
          </a:p>
          <a:p>
            <a:pPr lvl="0"/>
            <a:r>
              <a:rPr lang="en-US" sz="4400" dirty="0" smtClean="0">
                <a:latin typeface="Palatino Linotype" pitchFamily="18" charset="0"/>
              </a:rPr>
              <a:t>2005</a:t>
            </a:r>
            <a:r>
              <a:rPr lang="sr-Latn-CS" sz="4400" dirty="0" smtClean="0">
                <a:latin typeface="Palatino Linotype" pitchFamily="18" charset="0"/>
              </a:rPr>
              <a:t>. Društvo izradilo osnovne principe reforme pravosuđa</a:t>
            </a:r>
            <a:r>
              <a:rPr lang="en-US" sz="4400" dirty="0" smtClean="0">
                <a:latin typeface="Palatino Linotype" pitchFamily="18" charset="0"/>
              </a:rPr>
              <a:t> (</a:t>
            </a:r>
            <a:r>
              <a:rPr lang="sr-Latn-CS" sz="4400" dirty="0" smtClean="0">
                <a:latin typeface="Palatino Linotype" pitchFamily="18" charset="0"/>
              </a:rPr>
              <a:t>godinu dana pre Vlade</a:t>
            </a:r>
            <a:r>
              <a:rPr lang="en-US" sz="4400" dirty="0" smtClean="0">
                <a:latin typeface="Palatino Linotype" pitchFamily="18" charset="0"/>
              </a:rPr>
              <a:t>)</a:t>
            </a:r>
          </a:p>
          <a:p>
            <a:pPr lvl="0"/>
            <a:r>
              <a:rPr lang="en-US" sz="4400" dirty="0" smtClean="0">
                <a:latin typeface="Palatino Linotype" pitchFamily="18" charset="0"/>
              </a:rPr>
              <a:t>Promoter</a:t>
            </a:r>
            <a:r>
              <a:rPr lang="sr-Latn-CS" sz="4400" dirty="0" smtClean="0">
                <a:latin typeface="Palatino Linotype" pitchFamily="18" charset="0"/>
              </a:rPr>
              <a:t> disciplinskog sistema i vrednovanja rada sudija</a:t>
            </a:r>
            <a:r>
              <a:rPr lang="en-US" sz="4400" dirty="0" smtClean="0">
                <a:latin typeface="Palatino Linotype" pitchFamily="18" charset="0"/>
              </a:rPr>
              <a:t> (</a:t>
            </a:r>
            <a:r>
              <a:rPr lang="sr-Latn-CS" sz="4400" dirty="0" smtClean="0">
                <a:latin typeface="Palatino Linotype" pitchFamily="18" charset="0"/>
              </a:rPr>
              <a:t>kasnije uneto u Zakon, ali suštinski zloupotrebljeno</a:t>
            </a:r>
            <a:r>
              <a:rPr lang="en-US" sz="4400" dirty="0" smtClean="0">
                <a:latin typeface="Palatino Linotype" pitchFamily="18" charset="0"/>
              </a:rPr>
              <a:t>)</a:t>
            </a:r>
          </a:p>
          <a:p>
            <a:pPr lvl="0"/>
            <a:r>
              <a:rPr lang="sr-Latn-CS" sz="4400" dirty="0" smtClean="0">
                <a:latin typeface="Palatino Linotype" pitchFamily="18" charset="0"/>
              </a:rPr>
              <a:t>Najveći promoter i podržavalac </a:t>
            </a:r>
            <a:r>
              <a:rPr lang="en-US" sz="4400" i="1" dirty="0" err="1" smtClean="0">
                <a:latin typeface="Palatino Linotype" pitchFamily="18" charset="0"/>
              </a:rPr>
              <a:t>acquis</a:t>
            </a:r>
            <a:r>
              <a:rPr lang="sr-Latn-CS" sz="4400" dirty="0" smtClean="0">
                <a:latin typeface="Palatino Linotype" pitchFamily="18" charset="0"/>
              </a:rPr>
              <a:t>-a</a:t>
            </a:r>
            <a:endParaRPr lang="en-US" sz="4400" dirty="0" smtClean="0">
              <a:latin typeface="Palatino Linotype" pitchFamily="18" charset="0"/>
            </a:endParaRPr>
          </a:p>
          <a:p>
            <a:pPr lvl="0"/>
            <a:r>
              <a:rPr lang="sr-Latn-CS" sz="4400" dirty="0" smtClean="0">
                <a:latin typeface="Palatino Linotype" pitchFamily="18" charset="0"/>
              </a:rPr>
              <a:t>Nagrade predsednici Društva</a:t>
            </a:r>
            <a:endParaRPr lang="en-US" sz="4400" dirty="0" smtClean="0">
              <a:latin typeface="Palatino Linotype" pitchFamily="18" charset="0"/>
            </a:endParaRPr>
          </a:p>
          <a:p>
            <a:pPr lvl="1"/>
            <a:r>
              <a:rPr lang="sr-Latn-CS" sz="3600" dirty="0" smtClean="0">
                <a:latin typeface="Palatino Linotype" pitchFamily="18" charset="0"/>
              </a:rPr>
              <a:t>Ličnost godine </a:t>
            </a:r>
            <a:r>
              <a:rPr lang="en-US" sz="3600" dirty="0" smtClean="0">
                <a:latin typeface="Palatino Linotype" pitchFamily="18" charset="0"/>
              </a:rPr>
              <a:t>2007</a:t>
            </a:r>
            <a:r>
              <a:rPr lang="sr-Latn-CS" sz="3600" dirty="0" smtClean="0">
                <a:latin typeface="Palatino Linotype" pitchFamily="18" charset="0"/>
              </a:rPr>
              <a:t>. za vladavinu prava OEBS-a</a:t>
            </a:r>
            <a:endParaRPr lang="en-US" sz="3600" dirty="0" smtClean="0">
              <a:latin typeface="Palatino Linotype" pitchFamily="18" charset="0"/>
            </a:endParaRPr>
          </a:p>
          <a:p>
            <a:pPr lvl="1"/>
            <a:r>
              <a:rPr lang="sr-Latn-CS" sz="3600" dirty="0" smtClean="0">
                <a:latin typeface="Palatino Linotype" pitchFamily="18" charset="0"/>
              </a:rPr>
              <a:t>Najevropljanin </a:t>
            </a:r>
            <a:r>
              <a:rPr lang="en-US" sz="3600" dirty="0" smtClean="0">
                <a:latin typeface="Palatino Linotype" pitchFamily="18" charset="0"/>
              </a:rPr>
              <a:t>2011</a:t>
            </a:r>
            <a:r>
              <a:rPr lang="sr-Latn-CS" sz="3600" dirty="0" smtClean="0">
                <a:latin typeface="Palatino Linotype" pitchFamily="18" charset="0"/>
              </a:rPr>
              <a:t>.</a:t>
            </a:r>
            <a:endParaRPr lang="en-US" sz="3600" dirty="0" smtClean="0">
              <a:latin typeface="Palatino Linotype" pitchFamily="18" charset="0"/>
            </a:endParaRPr>
          </a:p>
          <a:p>
            <a:pPr lvl="1"/>
            <a:r>
              <a:rPr lang="sr-Latn-CS" sz="3600" dirty="0" smtClean="0">
                <a:latin typeface="Palatino Linotype" pitchFamily="18" charset="0"/>
              </a:rPr>
              <a:t>Vitez profesije </a:t>
            </a:r>
            <a:r>
              <a:rPr lang="en-US" sz="3600" dirty="0" smtClean="0">
                <a:latin typeface="Palatino Linotype" pitchFamily="18" charset="0"/>
              </a:rPr>
              <a:t>2013</a:t>
            </a:r>
            <a:r>
              <a:rPr lang="sr-Latn-CS" sz="3600" dirty="0" smtClean="0">
                <a:latin typeface="Palatino Linotype" pitchFamily="18" charset="0"/>
              </a:rPr>
              <a:t>.</a:t>
            </a:r>
            <a:endParaRPr lang="en-US" sz="3600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sr-Latn-CS" sz="4400" dirty="0" smtClean="0">
                <a:latin typeface="Palatino Linotype" pitchFamily="18" charset="0"/>
              </a:rPr>
              <a:t>su, u stvari, priznanja rada Društva</a:t>
            </a:r>
            <a:r>
              <a:rPr lang="en-US" sz="4400" dirty="0" smtClean="0">
                <a:latin typeface="Palatino Linotype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pPr algn="l"/>
            <a:r>
              <a:rPr lang="sr-Latn-CS" b="1" dirty="0" smtClean="0">
                <a:latin typeface="Palatino Linotype" pitchFamily="18" charset="0"/>
              </a:rPr>
              <a:t>Međutim</a:t>
            </a:r>
            <a:r>
              <a:rPr lang="en-US" b="1" dirty="0" smtClean="0">
                <a:latin typeface="Palatino Linotype" pitchFamily="18" charset="0"/>
              </a:rPr>
              <a:t>,</a:t>
            </a:r>
            <a:r>
              <a:rPr lang="en-US" dirty="0" smtClean="0">
                <a:latin typeface="Palatino Linotype" pitchFamily="18" charset="0"/>
              </a:rPr>
              <a:t/>
            </a:r>
            <a:br>
              <a:rPr lang="en-US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Reizbor </a:t>
            </a:r>
            <a:r>
              <a:rPr lang="en-US" b="1" dirty="0" smtClean="0">
                <a:latin typeface="Palatino Linotype" pitchFamily="18" charset="0"/>
              </a:rPr>
              <a:t>2009</a:t>
            </a:r>
            <a:r>
              <a:rPr lang="sr-Latn-CS" b="1" dirty="0" smtClean="0">
                <a:latin typeface="Palatino Linotype" pitchFamily="18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pPr lvl="0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Predviđen Zakonom o sudijama iz</a:t>
            </a:r>
            <a:r>
              <a:rPr lang="en-US" dirty="0" smtClean="0">
                <a:latin typeface="Palatino Linotype" pitchFamily="18" charset="0"/>
              </a:rPr>
              <a:t> 2008</a:t>
            </a:r>
            <a:r>
              <a:rPr lang="sr-Latn-CS" dirty="0" smtClean="0">
                <a:latin typeface="Palatino Linotype" pitchFamily="18" charset="0"/>
              </a:rPr>
              <a:t>.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Sudije u obavezi da konkurišu za imenovanje </a:t>
            </a:r>
            <a:r>
              <a:rPr lang="en-US" dirty="0" smtClean="0">
                <a:latin typeface="Palatino Linotype" pitchFamily="18" charset="0"/>
              </a:rPr>
              <a:t>(“</a:t>
            </a:r>
            <a:r>
              <a:rPr lang="sr-Latn-CS" dirty="0" smtClean="0">
                <a:latin typeface="Palatino Linotype" pitchFamily="18" charset="0"/>
              </a:rPr>
              <a:t>izbor</a:t>
            </a:r>
            <a:r>
              <a:rPr lang="en-US" dirty="0" smtClean="0">
                <a:latin typeface="Palatino Linotype" pitchFamily="18" charset="0"/>
              </a:rPr>
              <a:t>”)</a:t>
            </a:r>
            <a:r>
              <a:rPr lang="sr-Latn-CS" dirty="0" smtClean="0">
                <a:latin typeface="Palatino Linotype" pitchFamily="18" charset="0"/>
              </a:rPr>
              <a:t>, u suprotnom će njihova 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sr-Latn-CS" dirty="0" smtClean="0">
                <a:latin typeface="Palatino Linotype" pitchFamily="18" charset="0"/>
              </a:rPr>
              <a:t>već stalna</a:t>
            </a:r>
            <a:r>
              <a:rPr lang="en-US" dirty="0" smtClean="0">
                <a:latin typeface="Palatino Linotype" pitchFamily="18" charset="0"/>
              </a:rPr>
              <a:t>) </a:t>
            </a:r>
            <a:r>
              <a:rPr lang="sr-Latn-CS" dirty="0" smtClean="0">
                <a:latin typeface="Palatino Linotype" pitchFamily="18" charset="0"/>
              </a:rPr>
              <a:t>funkcija prestati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Primena u julu 2009.</a:t>
            </a:r>
            <a:r>
              <a:rPr lang="en-US" dirty="0" smtClean="0">
                <a:latin typeface="Palatino Linotype" pitchFamily="18" charset="0"/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Palatino Linotype" pitchFamily="18" charset="0"/>
              </a:rPr>
              <a:t>5 </a:t>
            </a:r>
            <a:r>
              <a:rPr lang="sr-Latn-CS" dirty="0" smtClean="0">
                <a:latin typeface="Palatino Linotype" pitchFamily="18" charset="0"/>
              </a:rPr>
              <a:t>minuta po kandidatu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Nema transparentnosi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Nema načela raspravnosti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Rezultati iz Decembra </a:t>
            </a:r>
            <a:r>
              <a:rPr lang="en-US" dirty="0" smtClean="0">
                <a:latin typeface="Palatino Linotype" pitchFamily="18" charset="0"/>
              </a:rPr>
              <a:t>2009 </a:t>
            </a:r>
            <a:r>
              <a:rPr lang="sr-Latn-CS" dirty="0" smtClean="0">
                <a:latin typeface="Palatino Linotype" pitchFamily="18" charset="0"/>
              </a:rPr>
              <a:t>.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Palatino Linotype" pitchFamily="18" charset="0"/>
              </a:rPr>
              <a:t>837 </a:t>
            </a:r>
            <a:r>
              <a:rPr lang="sr-Latn-CS" dirty="0" smtClean="0">
                <a:latin typeface="Palatino Linotype" pitchFamily="18" charset="0"/>
              </a:rPr>
              <a:t>sudija nereizabrano</a:t>
            </a:r>
            <a:r>
              <a:rPr lang="en-US" dirty="0" smtClean="0">
                <a:latin typeface="Palatino Linotype" pitchFamily="18" charset="0"/>
              </a:rPr>
              <a:t> (1/3 </a:t>
            </a:r>
            <a:r>
              <a:rPr lang="sr-Latn-CS" dirty="0" smtClean="0">
                <a:latin typeface="Palatino Linotype" pitchFamily="18" charset="0"/>
              </a:rPr>
              <a:t>svih sudija</a:t>
            </a:r>
            <a:r>
              <a:rPr lang="en-US" dirty="0" smtClean="0">
                <a:latin typeface="Palatino Linotype" pitchFamily="18" charset="0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Lični podaci zloupotrebljeni 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sr-Latn-CS" dirty="0" smtClean="0">
                <a:latin typeface="Palatino Linotype" pitchFamily="18" charset="0"/>
              </a:rPr>
              <a:t>nereizabrani oni kojima su advokati supružnici</a:t>
            </a:r>
            <a:r>
              <a:rPr lang="en-US" dirty="0" smtClean="0">
                <a:latin typeface="Palatino Linotype" pitchFamily="18" charset="0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Zloupotrebljeni podaci tajnih službi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Iste sudije imenovane u nekoliko različitih sudova</a:t>
            </a:r>
            <a:r>
              <a:rPr lang="en-US" dirty="0" smtClean="0">
                <a:latin typeface="Palatino Linotype" pitchFamily="18" charset="0"/>
              </a:rPr>
              <a:t> (</a:t>
            </a:r>
            <a:r>
              <a:rPr lang="sr-Latn-CS" dirty="0" smtClean="0">
                <a:latin typeface="Palatino Linotype" pitchFamily="18" charset="0"/>
              </a:rPr>
              <a:t>u nekoliko slučajeva</a:t>
            </a:r>
            <a:r>
              <a:rPr lang="en-US" dirty="0" smtClean="0">
                <a:latin typeface="Palatino Linotype" pitchFamily="18" charset="0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Preminuli sudija imenovan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Bez odluke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600"/>
              </a:spcBef>
            </a:pPr>
            <a:r>
              <a:rPr lang="sr-Latn-CS" dirty="0" smtClean="0">
                <a:latin typeface="Palatino Linotype" pitchFamily="18" charset="0"/>
              </a:rPr>
              <a:t>Bez pravnog leka</a:t>
            </a:r>
            <a:endParaRPr lang="en-US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Revizija reizbora </a:t>
            </a:r>
            <a:r>
              <a:rPr lang="en-US" b="1" dirty="0" smtClean="0">
                <a:latin typeface="Palatino Linotype" pitchFamily="18" charset="0"/>
              </a:rPr>
              <a:t>2011/2012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828800"/>
            <a:ext cx="8991600" cy="4724400"/>
          </a:xfrm>
        </p:spPr>
        <p:txBody>
          <a:bodyPr>
            <a:normAutofit lnSpcReduction="10000"/>
          </a:bodyPr>
          <a:lstStyle/>
          <a:p>
            <a:pPr lvl="0"/>
            <a:r>
              <a:rPr lang="sr-Latn-CS" dirty="0" smtClean="0">
                <a:latin typeface="Palatino Linotype" pitchFamily="18" charset="0"/>
              </a:rPr>
              <a:t>Promena Zakona o sudijama </a:t>
            </a:r>
            <a:r>
              <a:rPr lang="en-US" dirty="0" smtClean="0">
                <a:latin typeface="Palatino Linotype" pitchFamily="18" charset="0"/>
              </a:rPr>
              <a:t>– </a:t>
            </a:r>
            <a:r>
              <a:rPr lang="sr-Latn-CS" dirty="0" smtClean="0">
                <a:latin typeface="Palatino Linotype" pitchFamily="18" charset="0"/>
              </a:rPr>
              <a:t>d</a:t>
            </a:r>
            <a:r>
              <a:rPr lang="en-US" dirty="0" err="1" smtClean="0">
                <a:latin typeface="Palatino Linotype" pitchFamily="18" charset="0"/>
              </a:rPr>
              <a:t>ecemb</a:t>
            </a:r>
            <a:r>
              <a:rPr lang="sr-Latn-CS" dirty="0" smtClean="0">
                <a:latin typeface="Palatino Linotype" pitchFamily="18" charset="0"/>
              </a:rPr>
              <a:t>a</a:t>
            </a:r>
            <a:r>
              <a:rPr lang="en-US" dirty="0" smtClean="0">
                <a:latin typeface="Palatino Linotype" pitchFamily="18" charset="0"/>
              </a:rPr>
              <a:t>r 2010</a:t>
            </a:r>
            <a:r>
              <a:rPr lang="sr-Latn-CS" dirty="0" smtClean="0">
                <a:latin typeface="Palatino Linotype" pitchFamily="18" charset="0"/>
              </a:rPr>
              <a:t>.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Retroaktivnost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Pravni lekovi za nereizabrane sudije podneti Ustavnom sudu proglašeni novim, do sada nepostojećim, pravnim lekovima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Ustavni sud će preneti sve slučajeve Visokom savetu sudstva 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sr-Latn-CS" dirty="0" smtClean="0">
                <a:latin typeface="Palatino Linotype" pitchFamily="18" charset="0"/>
              </a:rPr>
              <a:t>VSS</a:t>
            </a:r>
            <a:r>
              <a:rPr lang="en-US" dirty="0" smtClean="0">
                <a:latin typeface="Palatino Linotype" pitchFamily="18" charset="0"/>
              </a:rPr>
              <a:t>)</a:t>
            </a:r>
          </a:p>
          <a:p>
            <a:pPr lvl="1"/>
            <a:r>
              <a:rPr lang="sr-Latn-CS" dirty="0" smtClean="0">
                <a:latin typeface="Palatino Linotype" pitchFamily="18" charset="0"/>
              </a:rPr>
              <a:t>VSS će odlučiti o ovim pravnim lekovima </a:t>
            </a:r>
            <a:r>
              <a:rPr lang="en-US" dirty="0" smtClean="0">
                <a:latin typeface="Palatino Linotype" pitchFamily="18" charset="0"/>
              </a:rPr>
              <a:t>(</a:t>
            </a:r>
            <a:r>
              <a:rPr lang="sr-Latn-CS" dirty="0" smtClean="0">
                <a:latin typeface="Palatino Linotype" pitchFamily="18" charset="0"/>
              </a:rPr>
              <a:t>o opravdanosti sopstvenih odluka</a:t>
            </a:r>
            <a:r>
              <a:rPr lang="en-US" dirty="0" smtClean="0">
                <a:latin typeface="Palatino Linotype" pitchFamily="18" charset="0"/>
              </a:rPr>
              <a:t>)</a:t>
            </a:r>
          </a:p>
          <a:p>
            <a:pPr lvl="1"/>
            <a:r>
              <a:rPr lang="sr-Latn-CS" dirty="0" smtClean="0">
                <a:latin typeface="Palatino Linotype" pitchFamily="18" charset="0"/>
              </a:rPr>
              <a:t>VSS će usvojiti pravila revizije</a:t>
            </a:r>
            <a:endParaRPr lang="en-US" dirty="0" smtClean="0">
              <a:latin typeface="Palatino Linotyp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Revizija reizbora </a:t>
            </a:r>
            <a:r>
              <a:rPr lang="en-US" b="1" dirty="0" smtClean="0">
                <a:latin typeface="Palatino Linotype" pitchFamily="18" charset="0"/>
              </a:rPr>
              <a:t>2011/2012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257800"/>
          </a:xfrm>
        </p:spPr>
        <p:txBody>
          <a:bodyPr>
            <a:normAutofit fontScale="92500"/>
          </a:bodyPr>
          <a:lstStyle/>
          <a:p>
            <a:pPr lvl="0"/>
            <a:r>
              <a:rPr lang="sr-Latn-CS" dirty="0" smtClean="0">
                <a:latin typeface="Palatino Linotype" pitchFamily="18" charset="0"/>
              </a:rPr>
              <a:t>Pravosudni izbori za VSS </a:t>
            </a:r>
            <a:r>
              <a:rPr lang="en-US" dirty="0" smtClean="0">
                <a:latin typeface="Palatino Linotype" pitchFamily="18" charset="0"/>
              </a:rPr>
              <a:t>– </a:t>
            </a:r>
            <a:r>
              <a:rPr lang="sr-Latn-CS" dirty="0" smtClean="0">
                <a:latin typeface="Palatino Linotype" pitchFamily="18" charset="0"/>
              </a:rPr>
              <a:t>mart</a:t>
            </a:r>
            <a:r>
              <a:rPr lang="en-US" dirty="0" smtClean="0">
                <a:latin typeface="Palatino Linotype" pitchFamily="18" charset="0"/>
              </a:rPr>
              <a:t> 2011</a:t>
            </a:r>
            <a:r>
              <a:rPr lang="sr-Latn-CS" dirty="0" smtClean="0">
                <a:latin typeface="Palatino Linotype" pitchFamily="18" charset="0"/>
              </a:rPr>
              <a:t>.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VSS </a:t>
            </a:r>
            <a:r>
              <a:rPr lang="en-US" dirty="0" smtClean="0">
                <a:latin typeface="Palatino Linotype" pitchFamily="18" charset="0"/>
              </a:rPr>
              <a:t>– 11 </a:t>
            </a:r>
            <a:r>
              <a:rPr lang="sr-Latn-CS" dirty="0" smtClean="0">
                <a:latin typeface="Palatino Linotype" pitchFamily="18" charset="0"/>
              </a:rPr>
              <a:t>članova</a:t>
            </a:r>
            <a:endParaRPr lang="en-US" dirty="0" smtClean="0">
              <a:latin typeface="Palatino Linotype" pitchFamily="18" charset="0"/>
            </a:endParaRPr>
          </a:p>
          <a:p>
            <a:pPr lvl="2"/>
            <a:r>
              <a:rPr lang="en-US" dirty="0" smtClean="0">
                <a:latin typeface="Palatino Linotype" pitchFamily="18" charset="0"/>
              </a:rPr>
              <a:t>3 </a:t>
            </a:r>
            <a:r>
              <a:rPr lang="sr-Latn-CS" dirty="0" smtClean="0">
                <a:latin typeface="Palatino Linotype" pitchFamily="18" charset="0"/>
              </a:rPr>
              <a:t>po funkciji</a:t>
            </a:r>
            <a:r>
              <a:rPr lang="en-US" dirty="0" smtClean="0">
                <a:latin typeface="Palatino Linotype" pitchFamily="18" charset="0"/>
              </a:rPr>
              <a:t> (</a:t>
            </a:r>
            <a:r>
              <a:rPr lang="sr-Latn-CS" dirty="0" smtClean="0">
                <a:latin typeface="Palatino Linotype" pitchFamily="18" charset="0"/>
              </a:rPr>
              <a:t>predsednik Vrhovnog suda</a:t>
            </a:r>
            <a:r>
              <a:rPr lang="en-US" dirty="0" smtClean="0">
                <a:latin typeface="Palatino Linotype" pitchFamily="18" charset="0"/>
              </a:rPr>
              <a:t>, </a:t>
            </a:r>
            <a:r>
              <a:rPr lang="sr-Latn-CS" dirty="0" smtClean="0">
                <a:latin typeface="Palatino Linotype" pitchFamily="18" charset="0"/>
              </a:rPr>
              <a:t>ministar nadležan za pravosuđe</a:t>
            </a:r>
            <a:r>
              <a:rPr lang="en-US" dirty="0" smtClean="0">
                <a:latin typeface="Palatino Linotype" pitchFamily="18" charset="0"/>
              </a:rPr>
              <a:t>, </a:t>
            </a:r>
            <a:r>
              <a:rPr lang="sr-Latn-CS" dirty="0" smtClean="0">
                <a:latin typeface="Palatino Linotype" pitchFamily="18" charset="0"/>
              </a:rPr>
              <a:t>predsednik nadležnog odbora Narodne skupštine</a:t>
            </a:r>
            <a:r>
              <a:rPr lang="en-US" dirty="0" smtClean="0">
                <a:latin typeface="Palatino Linotype" pitchFamily="18" charset="0"/>
              </a:rPr>
              <a:t>)</a:t>
            </a:r>
          </a:p>
          <a:p>
            <a:pPr lvl="2"/>
            <a:r>
              <a:rPr lang="sr-Latn-CS" dirty="0" smtClean="0">
                <a:latin typeface="Palatino Linotype" pitchFamily="18" charset="0"/>
              </a:rPr>
              <a:t>jedan predstavnik Advokatske komore i jedan profesor pravnog fakulteta</a:t>
            </a:r>
          </a:p>
          <a:p>
            <a:pPr lvl="2"/>
            <a:r>
              <a:rPr lang="en-US" dirty="0" smtClean="0">
                <a:latin typeface="Palatino Linotype" pitchFamily="18" charset="0"/>
              </a:rPr>
              <a:t>6 </a:t>
            </a:r>
            <a:r>
              <a:rPr lang="sr-Latn-CS" dirty="0" smtClean="0">
                <a:latin typeface="Palatino Linotype" pitchFamily="18" charset="0"/>
              </a:rPr>
              <a:t>sudija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Izbor 6 predstavnika sudija</a:t>
            </a:r>
            <a:endParaRPr lang="en-US" dirty="0" smtClean="0">
              <a:latin typeface="Palatino Linotype" pitchFamily="18" charset="0"/>
            </a:endParaRPr>
          </a:p>
          <a:p>
            <a:pPr lvl="2"/>
            <a:r>
              <a:rPr lang="sr-Latn-CS" dirty="0" smtClean="0">
                <a:latin typeface="Palatino Linotype" pitchFamily="18" charset="0"/>
              </a:rPr>
              <a:t>Bez prava glasa za </a:t>
            </a:r>
            <a:r>
              <a:rPr lang="en-US" dirty="0" smtClean="0">
                <a:latin typeface="Palatino Linotype" pitchFamily="18" charset="0"/>
              </a:rPr>
              <a:t>837 </a:t>
            </a:r>
            <a:r>
              <a:rPr lang="sr-Latn-CS" dirty="0" smtClean="0">
                <a:latin typeface="Palatino Linotype" pitchFamily="18" charset="0"/>
              </a:rPr>
              <a:t>sudija</a:t>
            </a:r>
            <a:r>
              <a:rPr lang="en-US" dirty="0" smtClean="0">
                <a:latin typeface="Palatino Linotype" pitchFamily="18" charset="0"/>
              </a:rPr>
              <a:t> (</a:t>
            </a:r>
            <a:r>
              <a:rPr lang="sr-Latn-CS" dirty="0" smtClean="0">
                <a:latin typeface="Palatino Linotype" pitchFamily="18" charset="0"/>
              </a:rPr>
              <a:t>čiji pravni status nije razrešen</a:t>
            </a:r>
            <a:r>
              <a:rPr lang="en-US" dirty="0" smtClean="0">
                <a:latin typeface="Palatino Linotype" pitchFamily="18" charset="0"/>
              </a:rPr>
              <a:t>)</a:t>
            </a:r>
          </a:p>
          <a:p>
            <a:pPr lvl="2"/>
            <a:r>
              <a:rPr lang="sr-Latn-CS" dirty="0" smtClean="0">
                <a:latin typeface="Palatino Linotype" pitchFamily="18" charset="0"/>
              </a:rPr>
              <a:t>Više od 900 sudija izabranih posle </a:t>
            </a:r>
            <a:r>
              <a:rPr lang="en-US" dirty="0" smtClean="0">
                <a:latin typeface="Palatino Linotype" pitchFamily="18" charset="0"/>
              </a:rPr>
              <a:t>2010</a:t>
            </a:r>
            <a:r>
              <a:rPr lang="sr-Latn-CS" dirty="0" smtClean="0">
                <a:latin typeface="Palatino Linotype" pitchFamily="18" charset="0"/>
              </a:rPr>
              <a:t>. godine su glasali</a:t>
            </a:r>
            <a:endParaRPr lang="en-US" dirty="0" smtClean="0">
              <a:latin typeface="Palatino Linotype" pitchFamily="18" charset="0"/>
            </a:endParaRPr>
          </a:p>
          <a:p>
            <a:r>
              <a:rPr lang="en-US" dirty="0" smtClean="0">
                <a:latin typeface="Palatino Linotype" pitchFamily="18" charset="0"/>
              </a:rPr>
              <a:t>“</a:t>
            </a:r>
            <a:r>
              <a:rPr lang="sr-Latn-CS" dirty="0" smtClean="0">
                <a:latin typeface="Palatino Linotype" pitchFamily="18" charset="0"/>
              </a:rPr>
              <a:t>Krvna slika</a:t>
            </a:r>
            <a:r>
              <a:rPr lang="en-US" dirty="0" smtClean="0">
                <a:latin typeface="Palatino Linotype" pitchFamily="18" charset="0"/>
              </a:rPr>
              <a:t>” </a:t>
            </a:r>
            <a:r>
              <a:rPr lang="sr-Latn-CS" dirty="0" smtClean="0">
                <a:latin typeface="Palatino Linotype" pitchFamily="18" charset="0"/>
              </a:rPr>
              <a:t>pravosuđa potpuno promenjena</a:t>
            </a:r>
            <a:endParaRPr lang="en-US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bija-mapa-carstvo-dusanovo-1355-02.png"/>
          <p:cNvPicPr>
            <a:picLocks noChangeAspect="1"/>
          </p:cNvPicPr>
          <p:nvPr/>
        </p:nvPicPr>
        <p:blipFill>
          <a:blip r:embed="rId2">
            <a:lum bright="3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Zemlja od VIII do XV veka</a:t>
            </a:r>
            <a:br>
              <a:rPr lang="sr-Latn-CS" b="1" dirty="0" smtClean="0">
                <a:latin typeface="Palatino Linotype" pitchFamily="18" charset="0"/>
              </a:rPr>
            </a:br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Revizija reizbora </a:t>
            </a:r>
            <a:r>
              <a:rPr lang="en-US" b="1" dirty="0" smtClean="0">
                <a:latin typeface="Palatino Linotype" pitchFamily="18" charset="0"/>
              </a:rPr>
              <a:t>2011/2012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981200"/>
            <a:ext cx="89154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CS" sz="3500" dirty="0" smtClean="0">
                <a:latin typeface="Palatino Linotype" pitchFamily="18" charset="0"/>
              </a:rPr>
              <a:t>Pravila za reizbor </a:t>
            </a:r>
            <a:r>
              <a:rPr lang="en-US" sz="3500" dirty="0" smtClean="0">
                <a:latin typeface="Palatino Linotype" pitchFamily="18" charset="0"/>
              </a:rPr>
              <a:t>– </a:t>
            </a:r>
            <a:r>
              <a:rPr lang="sr-Latn-CS" sz="3500" dirty="0" smtClean="0">
                <a:latin typeface="Palatino Linotype" pitchFamily="18" charset="0"/>
              </a:rPr>
              <a:t>novi standardi za rad sudija pre 2009. godine retroaktivno uvedeni </a:t>
            </a:r>
          </a:p>
          <a:p>
            <a:pPr lvl="0"/>
            <a:r>
              <a:rPr lang="en-US" sz="3500" dirty="0" err="1" smtClean="0">
                <a:latin typeface="Palatino Linotype" pitchFamily="18" charset="0"/>
              </a:rPr>
              <a:t>Simula</a:t>
            </a:r>
            <a:r>
              <a:rPr lang="sr-Latn-CS" sz="3500" dirty="0" smtClean="0">
                <a:latin typeface="Palatino Linotype" pitchFamily="18" charset="0"/>
              </a:rPr>
              <a:t>cija pravičnog postupka </a:t>
            </a:r>
            <a:r>
              <a:rPr lang="en-US" sz="3500" dirty="0" smtClean="0">
                <a:latin typeface="Palatino Linotype" pitchFamily="18" charset="0"/>
              </a:rPr>
              <a:t>– </a:t>
            </a:r>
            <a:r>
              <a:rPr lang="sr-Latn-CS" sz="3500" dirty="0" smtClean="0">
                <a:latin typeface="Palatino Linotype" pitchFamily="18" charset="0"/>
              </a:rPr>
              <a:t>izvršen na način da se osnaže odluke o razrešenju iz </a:t>
            </a:r>
            <a:r>
              <a:rPr lang="en-US" sz="3500" dirty="0" smtClean="0">
                <a:latin typeface="Palatino Linotype" pitchFamily="18" charset="0"/>
              </a:rPr>
              <a:t>2009</a:t>
            </a:r>
            <a:r>
              <a:rPr lang="sr-Latn-CS" sz="3500" dirty="0" smtClean="0">
                <a:latin typeface="Palatino Linotype" pitchFamily="18" charset="0"/>
              </a:rPr>
              <a:t>. godine</a:t>
            </a:r>
            <a:r>
              <a:rPr lang="en-US" sz="3500" dirty="0" smtClean="0">
                <a:latin typeface="Palatino Linotype" pitchFamily="18" charset="0"/>
              </a:rPr>
              <a:t> (</a:t>
            </a:r>
            <a:r>
              <a:rPr lang="sr-Latn-CS" sz="3500" dirty="0" smtClean="0">
                <a:latin typeface="Palatino Linotype" pitchFamily="18" charset="0"/>
              </a:rPr>
              <a:t>samo</a:t>
            </a:r>
            <a:r>
              <a:rPr lang="en-US" sz="3500" dirty="0" smtClean="0">
                <a:latin typeface="Palatino Linotype" pitchFamily="18" charset="0"/>
              </a:rPr>
              <a:t> 1</a:t>
            </a:r>
            <a:r>
              <a:rPr lang="sr-Latn-CS" sz="3500" dirty="0" smtClean="0">
                <a:latin typeface="Palatino Linotype" pitchFamily="18" charset="0"/>
              </a:rPr>
              <a:t>7</a:t>
            </a:r>
            <a:r>
              <a:rPr lang="en-US" sz="3500" dirty="0" smtClean="0">
                <a:latin typeface="Palatino Linotype" pitchFamily="18" charset="0"/>
              </a:rPr>
              <a:t>% </a:t>
            </a:r>
            <a:r>
              <a:rPr lang="sr-Latn-CS" sz="3500" dirty="0" smtClean="0">
                <a:latin typeface="Palatino Linotype" pitchFamily="18" charset="0"/>
              </a:rPr>
              <a:t>njih ukinuto</a:t>
            </a:r>
            <a:r>
              <a:rPr lang="en-US" sz="3500" dirty="0" smtClean="0">
                <a:latin typeface="Palatino Linotype" pitchFamily="18" charset="0"/>
              </a:rPr>
              <a:t>)</a:t>
            </a:r>
          </a:p>
          <a:p>
            <a:pPr lvl="0"/>
            <a:r>
              <a:rPr lang="en-US" sz="3500" dirty="0" smtClean="0">
                <a:latin typeface="Palatino Linotype" pitchFamily="18" charset="0"/>
              </a:rPr>
              <a:t>Jul</a:t>
            </a:r>
            <a:r>
              <a:rPr lang="sr-Latn-CS" sz="3500" dirty="0" smtClean="0">
                <a:latin typeface="Palatino Linotype" pitchFamily="18" charset="0"/>
              </a:rPr>
              <a:t>a</a:t>
            </a:r>
            <a:r>
              <a:rPr lang="en-US" sz="3500" dirty="0" smtClean="0">
                <a:latin typeface="Palatino Linotype" pitchFamily="18" charset="0"/>
              </a:rPr>
              <a:t> 2012</a:t>
            </a:r>
            <a:r>
              <a:rPr lang="sr-Latn-CS" sz="3500" dirty="0" smtClean="0">
                <a:latin typeface="Palatino Linotype" pitchFamily="18" charset="0"/>
              </a:rPr>
              <a:t>. godine Ustavni sud poništio sve odluke VSS odluke o reizboru</a:t>
            </a:r>
            <a:endParaRPr lang="en-US" sz="3500" dirty="0" smtClean="0">
              <a:latin typeface="Palatino Linotype" pitchFamily="18" charset="0"/>
            </a:endParaRPr>
          </a:p>
          <a:p>
            <a:pPr lvl="0"/>
            <a:r>
              <a:rPr lang="en-US" sz="3500" dirty="0" smtClean="0">
                <a:latin typeface="Palatino Linotype" pitchFamily="18" charset="0"/>
              </a:rPr>
              <a:t>642 </a:t>
            </a:r>
            <a:r>
              <a:rPr lang="sr-Latn-CS" sz="3500" dirty="0" smtClean="0">
                <a:latin typeface="Palatino Linotype" pitchFamily="18" charset="0"/>
              </a:rPr>
              <a:t>sudija razrešeno</a:t>
            </a:r>
            <a:r>
              <a:rPr lang="en-US" sz="3500" dirty="0" smtClean="0">
                <a:latin typeface="Palatino Linotype" pitchFamily="18" charset="0"/>
              </a:rPr>
              <a:t> (</a:t>
            </a:r>
            <a:r>
              <a:rPr lang="sr-Latn-CS" sz="3500" dirty="0" smtClean="0">
                <a:latin typeface="Palatino Linotype" pitchFamily="18" charset="0"/>
              </a:rPr>
              <a:t>nereizabrano</a:t>
            </a:r>
            <a:r>
              <a:rPr lang="en-US" sz="3500" dirty="0" smtClean="0">
                <a:latin typeface="Palatino Linotype" pitchFamily="18" charset="0"/>
              </a:rPr>
              <a:t>) </a:t>
            </a:r>
            <a:r>
              <a:rPr lang="sr-Latn-CS" sz="3500" dirty="0" smtClean="0">
                <a:latin typeface="Palatino Linotype" pitchFamily="18" charset="0"/>
              </a:rPr>
              <a:t>2009. godine</a:t>
            </a:r>
            <a:r>
              <a:rPr lang="en-US" sz="3500" dirty="0" smtClean="0">
                <a:latin typeface="Palatino Linotype" pitchFamily="18" charset="0"/>
              </a:rPr>
              <a:t>, </a:t>
            </a:r>
            <a:r>
              <a:rPr lang="sr-Latn-CS" sz="3500" dirty="0" smtClean="0">
                <a:latin typeface="Palatino Linotype" pitchFamily="18" charset="0"/>
              </a:rPr>
              <a:t>sada vraćeno</a:t>
            </a:r>
            <a:endParaRPr lang="en-US" sz="3500" dirty="0" smtClean="0">
              <a:latin typeface="Palatino Linotyp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1981200"/>
          </a:xfrm>
        </p:spPr>
        <p:txBody>
          <a:bodyPr>
            <a:normAutofit/>
          </a:bodyPr>
          <a:lstStyle/>
          <a:p>
            <a:r>
              <a:rPr lang="sr-Latn-CS" sz="6000" b="1" dirty="0" smtClean="0">
                <a:latin typeface="Palatino Linotype" pitchFamily="18" charset="0"/>
              </a:rPr>
              <a:t>Šta je Evropa uradila</a:t>
            </a:r>
            <a:r>
              <a:rPr lang="en-US" sz="6000" b="1" dirty="0" smtClean="0">
                <a:latin typeface="Palatino Linotype" pitchFamily="18" charset="0"/>
              </a:rPr>
              <a:t>?</a:t>
            </a:r>
            <a:endParaRPr lang="en-US" sz="6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Latn-CS" sz="3200" b="1" dirty="0" smtClean="0">
                <a:latin typeface="Palatino Linotype" pitchFamily="18" charset="0"/>
              </a:rPr>
              <a:t>Šta je Evropa uradila</a:t>
            </a:r>
            <a:r>
              <a:rPr lang="en-US" sz="3200" b="1" dirty="0" smtClean="0">
                <a:latin typeface="Palatino Linotype" pitchFamily="18" charset="0"/>
              </a:rPr>
              <a:t>?</a:t>
            </a:r>
            <a:endParaRPr lang="en-US" sz="3200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r-Latn-CS" b="1" dirty="0" smtClean="0">
                <a:latin typeface="Palatino Linotype" pitchFamily="18" charset="0"/>
              </a:rPr>
              <a:t>Od </a:t>
            </a:r>
            <a:r>
              <a:rPr lang="en-US" b="1" dirty="0" smtClean="0">
                <a:latin typeface="Palatino Linotype" pitchFamily="18" charset="0"/>
              </a:rPr>
              <a:t>2003, post-monitoring </a:t>
            </a:r>
            <a:r>
              <a:rPr lang="sr-Latn-CS" b="1" dirty="0" smtClean="0">
                <a:latin typeface="Palatino Linotype" pitchFamily="18" charset="0"/>
              </a:rPr>
              <a:t>Saveta Evrope</a:t>
            </a:r>
            <a:endParaRPr lang="en-US" dirty="0" smtClean="0">
              <a:latin typeface="Palatino Linotype" pitchFamily="18" charset="0"/>
            </a:endParaRPr>
          </a:p>
          <a:p>
            <a:pPr lvl="0"/>
            <a:r>
              <a:rPr lang="sr-Latn-CS" b="1" dirty="0" smtClean="0">
                <a:latin typeface="Palatino Linotype" pitchFamily="18" charset="0"/>
              </a:rPr>
              <a:t>Od </a:t>
            </a:r>
            <a:r>
              <a:rPr lang="en-US" b="1" dirty="0" smtClean="0">
                <a:latin typeface="Palatino Linotype" pitchFamily="18" charset="0"/>
              </a:rPr>
              <a:t>2002 </a:t>
            </a:r>
            <a:r>
              <a:rPr lang="sr-Latn-CS" b="1" dirty="0" smtClean="0">
                <a:latin typeface="Palatino Linotype" pitchFamily="18" charset="0"/>
              </a:rPr>
              <a:t>Izveštaji Evropske komisije o napretku Srbije</a:t>
            </a:r>
            <a:endParaRPr lang="en-US" dirty="0" smtClean="0">
              <a:latin typeface="Palatino Linotype" pitchFamily="18" charset="0"/>
            </a:endParaRPr>
          </a:p>
          <a:p>
            <a:pPr lvl="0"/>
            <a:r>
              <a:rPr lang="sr-Latn-CS" b="1" dirty="0" smtClean="0">
                <a:latin typeface="Palatino Linotype" pitchFamily="18" charset="0"/>
              </a:rPr>
              <a:t>Iako su jeseni 2008. nacrti zakona o reizboru javno objavljeni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Društvo je obavestilo Venecijansku komisiju, ali Komisija nije objavila mišljenje o tome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Društvo obavestilo Komesara za proširenje Evropske komisije o rizicima reizbora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Ako Evropska unija nije dala zeleno svetlo reformi, nije dala ni crveno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Bez reakcije Evropske komisije</a:t>
            </a:r>
            <a:r>
              <a:rPr lang="en-US" dirty="0" smtClean="0">
                <a:latin typeface="Palatino Linotype" pitchFamily="18" charset="0"/>
              </a:rPr>
              <a:t>  </a:t>
            </a:r>
          </a:p>
          <a:p>
            <a:pPr lvl="0"/>
            <a:r>
              <a:rPr lang="sr-Latn-CS" b="1" dirty="0" smtClean="0">
                <a:latin typeface="Palatino Linotype" pitchFamily="18" charset="0"/>
              </a:rPr>
              <a:t>Određene pravilnosti u odnosima Evropske komisije i Srbije očigledne: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Svaki put kada Evropska unija ima određene političke zahteve prema Srbiji, insistira na vladavini prava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Kad god bi Srbija ispunila određene zahteve, Evropska unija bi “zaboravila” na vladavinu prava do sledećeg slučaja</a:t>
            </a:r>
            <a:endParaRPr lang="en-US" dirty="0" smtClean="0">
              <a:latin typeface="Palatino Linotype" pitchFamily="18" charset="0"/>
            </a:endParaRPr>
          </a:p>
          <a:p>
            <a:pPr lvl="1"/>
            <a:r>
              <a:rPr lang="sr-Latn-CS" dirty="0" smtClean="0">
                <a:latin typeface="Palatino Linotype" pitchFamily="18" charset="0"/>
              </a:rPr>
              <a:t>Ova pravilnost i dalje postoji </a:t>
            </a:r>
            <a:r>
              <a:rPr lang="en-US" dirty="0" smtClean="0">
                <a:latin typeface="Palatino Linotype" pitchFamily="18" charset="0"/>
              </a:rPr>
              <a:t>– </a:t>
            </a:r>
            <a:r>
              <a:rPr lang="sr-Latn-CS" dirty="0" smtClean="0">
                <a:latin typeface="Palatino Linotype" pitchFamily="18" charset="0"/>
              </a:rPr>
              <a:t>sada se tiče primene Briselskog sporazuma u vezi sa pravosuđem na Kosovu i Metohiji</a:t>
            </a:r>
            <a:endParaRPr lang="en-US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-2286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3600" b="1" dirty="0" smtClean="0">
                <a:latin typeface="Palatino Linotype" pitchFamily="18" charset="0"/>
              </a:rPr>
              <a:t>Konačno, reakcija Evropske unije </a:t>
            </a:r>
            <a:r>
              <a:rPr lang="en-US" sz="3600" b="1" dirty="0" smtClean="0">
                <a:latin typeface="Palatino Linotype" pitchFamily="18" charset="0"/>
              </a:rPr>
              <a:t>– </a:t>
            </a:r>
            <a:r>
              <a:rPr lang="sr-Latn-CS" sz="3600" b="1" dirty="0" smtClean="0">
                <a:latin typeface="Palatino Linotype" pitchFamily="18" charset="0"/>
              </a:rPr>
              <a:t>f</a:t>
            </a:r>
            <a:r>
              <a:rPr lang="en-US" sz="3600" b="1" dirty="0" err="1" smtClean="0">
                <a:latin typeface="Palatino Linotype" pitchFamily="18" charset="0"/>
              </a:rPr>
              <a:t>ebruar</a:t>
            </a:r>
            <a:r>
              <a:rPr lang="en-US" sz="3600" b="1" dirty="0" smtClean="0">
                <a:latin typeface="Palatino Linotype" pitchFamily="18" charset="0"/>
              </a:rPr>
              <a:t> 2010</a:t>
            </a:r>
            <a:r>
              <a:rPr lang="sr-Latn-CS" sz="3600" b="1" dirty="0" smtClean="0">
                <a:latin typeface="Palatino Linotype" pitchFamily="18" charset="0"/>
              </a:rPr>
              <a:t>.</a:t>
            </a:r>
            <a:r>
              <a:rPr lang="en-US" sz="3600" b="1" dirty="0" smtClean="0">
                <a:latin typeface="Palatino Linotype" pitchFamily="18" charset="0"/>
              </a:rPr>
              <a:t> </a:t>
            </a:r>
            <a:endParaRPr lang="en-US" sz="3600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495800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1800"/>
              </a:spcBef>
            </a:pPr>
            <a:r>
              <a:rPr lang="sr-Latn-CS" dirty="0" smtClean="0">
                <a:latin typeface="Palatino Linotype" pitchFamily="18" charset="0"/>
              </a:rPr>
              <a:t>Značajna zajednička reakcija sudijskog i tužilačkog udruženja i javnosti povodom reizbora krajem decembra 2009.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1800"/>
              </a:spcBef>
            </a:pPr>
            <a:r>
              <a:rPr lang="sr-Latn-CS" dirty="0" smtClean="0">
                <a:latin typeface="Palatino Linotype" pitchFamily="18" charset="0"/>
              </a:rPr>
              <a:t>Misija Evropske unije u februaru 2010. da ispita dešavanja u pravosuđu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1800"/>
              </a:spcBef>
            </a:pPr>
            <a:r>
              <a:rPr lang="sr-Latn-CS" dirty="0" smtClean="0">
                <a:latin typeface="Palatino Linotype" pitchFamily="18" charset="0"/>
              </a:rPr>
              <a:t>Na osnovu izveštaja misije, Evropska unija poslala pismo upozorenja tražeći da se isprave nedostaci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1800"/>
              </a:spcBef>
            </a:pPr>
            <a:r>
              <a:rPr lang="sr-Latn-CS" dirty="0" smtClean="0">
                <a:latin typeface="Palatino Linotype" pitchFamily="18" charset="0"/>
              </a:rPr>
              <a:t>Do sredine decembra 2010, rešenje nije pronađeno</a:t>
            </a:r>
            <a:endParaRPr lang="en-US" dirty="0" smtClean="0">
              <a:latin typeface="Palatino Linotype" pitchFamily="18" charset="0"/>
            </a:endParaRPr>
          </a:p>
          <a:p>
            <a:endParaRPr lang="en-US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524000"/>
          </a:xfrm>
        </p:spPr>
        <p:txBody>
          <a:bodyPr>
            <a:noAutofit/>
          </a:bodyPr>
          <a:lstStyle/>
          <a:p>
            <a:pPr lvl="0"/>
            <a:r>
              <a:rPr lang="sr-Latn-CS" sz="3600" b="1" dirty="0" smtClean="0">
                <a:latin typeface="Palatino Linotype" pitchFamily="18" charset="0"/>
              </a:rPr>
              <a:t>Još jedan preokret u pravcu rešenja</a:t>
            </a:r>
            <a:br>
              <a:rPr lang="sr-Latn-CS" sz="3600" b="1" dirty="0" smtClean="0">
                <a:latin typeface="Palatino Linotype" pitchFamily="18" charset="0"/>
              </a:rPr>
            </a:br>
            <a:r>
              <a:rPr lang="sr-Latn-CS" sz="1000" b="1" dirty="0" smtClean="0">
                <a:latin typeface="Palatino Linotype" pitchFamily="18" charset="0"/>
              </a:rPr>
              <a:t/>
            </a:r>
            <a:br>
              <a:rPr lang="sr-Latn-CS" sz="1000" b="1" dirty="0" smtClean="0">
                <a:latin typeface="Palatino Linotype" pitchFamily="18" charset="0"/>
              </a:rPr>
            </a:br>
            <a:r>
              <a:rPr lang="en-US" sz="2400" b="1" dirty="0" smtClean="0">
                <a:latin typeface="Palatino Linotype" pitchFamily="18" charset="0"/>
              </a:rPr>
              <a:t> </a:t>
            </a:r>
            <a:r>
              <a:rPr lang="sr-Latn-CS" sz="2400" dirty="0" smtClean="0">
                <a:latin typeface="Palatino Linotype" pitchFamily="18" charset="0"/>
              </a:rPr>
              <a:t>•</a:t>
            </a:r>
            <a:r>
              <a:rPr lang="sr-Latn-CS" sz="2400" b="1" dirty="0" smtClean="0">
                <a:latin typeface="Palatino Linotype" pitchFamily="18" charset="0"/>
              </a:rPr>
              <a:t>Krajem decembra 2010, izmenjen Zakon o sudijama</a:t>
            </a:r>
            <a:r>
              <a:rPr lang="en-US" sz="2400" dirty="0" smtClean="0">
                <a:latin typeface="Palatino Linotype" pitchFamily="18" charset="0"/>
              </a:rPr>
              <a:t/>
            </a:r>
            <a:br>
              <a:rPr lang="en-US" sz="2400" dirty="0" smtClean="0">
                <a:latin typeface="Palatino Linotype" pitchFamily="18" charset="0"/>
              </a:rPr>
            </a:br>
            <a:r>
              <a:rPr lang="sr-Latn-CS" sz="2400" dirty="0" smtClean="0">
                <a:latin typeface="Palatino Linotype" pitchFamily="18" charset="0"/>
              </a:rPr>
              <a:t>	</a:t>
            </a:r>
            <a:r>
              <a:rPr lang="en-US" sz="2400" b="1" dirty="0" smtClean="0">
                <a:latin typeface="Palatino Linotype" pitchFamily="18" charset="0"/>
              </a:rPr>
              <a:t>–</a:t>
            </a:r>
            <a:r>
              <a:rPr lang="sr-Latn-CS" sz="2400" b="1" dirty="0" smtClean="0">
                <a:latin typeface="Palatino Linotype" pitchFamily="18" charset="0"/>
              </a:rPr>
              <a:t>Retroaktivna izmena pravnih lekova, kao što je ranije pomenuto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04800" y="1905001"/>
            <a:ext cx="4419600" cy="533400"/>
          </a:xfrm>
        </p:spPr>
        <p:txBody>
          <a:bodyPr>
            <a:normAutofit/>
          </a:bodyPr>
          <a:lstStyle/>
          <a:p>
            <a:pPr algn="r"/>
            <a:r>
              <a:rPr lang="sr-Latn-CS" dirty="0" smtClean="0">
                <a:solidFill>
                  <a:srgbClr val="002060"/>
                </a:solidFill>
                <a:latin typeface="Palatino Linotype" pitchFamily="18" charset="0"/>
              </a:rPr>
              <a:t>    Pismo predsednika </a:t>
            </a:r>
            <a:endParaRPr lang="en-US" dirty="0">
              <a:solidFill>
                <a:srgbClr val="002060"/>
              </a:solidFill>
              <a:latin typeface="Palatino Linotype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590801"/>
            <a:ext cx="4040188" cy="3535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Palatino Linotype" pitchFamily="18" charset="0"/>
              </a:rPr>
              <a:t>         </a:t>
            </a:r>
            <a:r>
              <a:rPr lang="sr-Latn-CS" b="1" dirty="0" smtClean="0">
                <a:solidFill>
                  <a:srgbClr val="00B0F0"/>
                </a:solidFill>
                <a:latin typeface="Palatino Linotype" pitchFamily="18" charset="0"/>
              </a:rPr>
              <a:t>decembar 2010.</a:t>
            </a:r>
            <a:br>
              <a:rPr lang="sr-Latn-CS" b="1" dirty="0" smtClean="0">
                <a:solidFill>
                  <a:srgbClr val="00B0F0"/>
                </a:solidFill>
                <a:latin typeface="Palatino Linotype" pitchFamily="18" charset="0"/>
              </a:rPr>
            </a:br>
            <a:endParaRPr lang="sr-Latn-CS" b="1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sr-Latn-CS" b="1" i="1" dirty="0" smtClean="0">
                <a:latin typeface="Palatino Linotype" pitchFamily="18" charset="0"/>
              </a:rPr>
              <a:t>	“</a:t>
            </a:r>
            <a:r>
              <a:rPr lang="en-US" b="1" i="1" dirty="0" err="1" smtClean="0">
                <a:latin typeface="Palatino Linotype" pitchFamily="18" charset="0"/>
              </a:rPr>
              <a:t>Dok</a:t>
            </a:r>
            <a:r>
              <a:rPr lang="en-US" b="1" i="1" dirty="0" smtClean="0">
                <a:latin typeface="Palatino Linotype" pitchFamily="18" charset="0"/>
              </a:rPr>
              <a:t> </a:t>
            </a:r>
            <a:r>
              <a:rPr lang="en-US" b="1" i="1" dirty="0" err="1" smtClean="0">
                <a:latin typeface="Palatino Linotype" pitchFamily="18" charset="0"/>
              </a:rPr>
              <a:t>revizija</a:t>
            </a:r>
            <a:r>
              <a:rPr lang="en-US" b="1" i="1" dirty="0" smtClean="0">
                <a:latin typeface="Palatino Linotype" pitchFamily="18" charset="0"/>
              </a:rPr>
              <a:t> ne </a:t>
            </a:r>
            <a:r>
              <a:rPr lang="en-US" b="1" i="1" dirty="0" err="1" smtClean="0">
                <a:latin typeface="Palatino Linotype" pitchFamily="18" charset="0"/>
              </a:rPr>
              <a:t>bude</a:t>
            </a:r>
            <a:r>
              <a:rPr lang="en-US" b="1" i="1" dirty="0" smtClean="0">
                <a:latin typeface="Palatino Linotype" pitchFamily="18" charset="0"/>
              </a:rPr>
              <a:t> </a:t>
            </a:r>
            <a:r>
              <a:rPr lang="en-US" b="1" i="1" dirty="0" err="1" smtClean="0">
                <a:latin typeface="Palatino Linotype" pitchFamily="18" charset="0"/>
              </a:rPr>
              <a:t>potpuno</a:t>
            </a:r>
            <a:r>
              <a:rPr lang="en-US" b="1" i="1" dirty="0" smtClean="0">
                <a:latin typeface="Palatino Linotype" pitchFamily="18" charset="0"/>
              </a:rPr>
              <a:t> </a:t>
            </a:r>
            <a:r>
              <a:rPr lang="en-US" b="1" i="1" dirty="0" err="1" smtClean="0">
                <a:latin typeface="Palatino Linotype" pitchFamily="18" charset="0"/>
              </a:rPr>
              <a:t>završena</a:t>
            </a:r>
            <a:r>
              <a:rPr lang="en-US" b="1" i="1" dirty="0" smtClean="0">
                <a:latin typeface="Palatino Linotype" pitchFamily="18" charset="0"/>
              </a:rPr>
              <a:t>, </a:t>
            </a:r>
            <a:r>
              <a:rPr lang="en-US" b="1" i="1" dirty="0" err="1" smtClean="0">
                <a:latin typeface="Palatino Linotype" pitchFamily="18" charset="0"/>
              </a:rPr>
              <a:t>potrebno</a:t>
            </a:r>
            <a:r>
              <a:rPr lang="en-US" b="1" i="1" dirty="0" smtClean="0">
                <a:latin typeface="Palatino Linotype" pitchFamily="18" charset="0"/>
              </a:rPr>
              <a:t> je </a:t>
            </a:r>
            <a:r>
              <a:rPr lang="en-US" b="1" i="1" dirty="0" err="1" smtClean="0">
                <a:latin typeface="Palatino Linotype" pitchFamily="18" charset="0"/>
              </a:rPr>
              <a:t>izbeći</a:t>
            </a:r>
            <a:r>
              <a:rPr lang="en-US" b="1" i="1" dirty="0" smtClean="0">
                <a:latin typeface="Palatino Linotype" pitchFamily="18" charset="0"/>
              </a:rPr>
              <a:t> </a:t>
            </a:r>
            <a:r>
              <a:rPr lang="en-US" b="1" i="1" dirty="0" err="1" smtClean="0">
                <a:latin typeface="Palatino Linotype" pitchFamily="18" charset="0"/>
              </a:rPr>
              <a:t>svako</a:t>
            </a:r>
            <a:r>
              <a:rPr lang="en-US" b="1" i="1" dirty="0" smtClean="0">
                <a:latin typeface="Palatino Linotype" pitchFamily="18" charset="0"/>
              </a:rPr>
              <a:t> </a:t>
            </a:r>
            <a:r>
              <a:rPr lang="en-US" b="1" i="1" dirty="0" err="1" smtClean="0">
                <a:latin typeface="Palatino Linotype" pitchFamily="18" charset="0"/>
              </a:rPr>
              <a:t>konsolidovanje</a:t>
            </a:r>
            <a:r>
              <a:rPr lang="en-US" b="1" i="1" dirty="0" smtClean="0">
                <a:latin typeface="Palatino Linotype" pitchFamily="18" charset="0"/>
              </a:rPr>
              <a:t> </a:t>
            </a:r>
            <a:r>
              <a:rPr lang="en-US" b="1" i="1" dirty="0" err="1" smtClean="0">
                <a:latin typeface="Palatino Linotype" pitchFamily="18" charset="0"/>
              </a:rPr>
              <a:t>situacije</a:t>
            </a:r>
            <a:r>
              <a:rPr lang="en-US" b="1" i="1" dirty="0" smtClean="0">
                <a:latin typeface="Palatino Linotype" pitchFamily="18" charset="0"/>
              </a:rPr>
              <a:t> </a:t>
            </a:r>
            <a:r>
              <a:rPr lang="en-US" b="1" i="1" dirty="0" err="1" smtClean="0">
                <a:latin typeface="Palatino Linotype" pitchFamily="18" charset="0"/>
              </a:rPr>
              <a:t>koja</a:t>
            </a:r>
            <a:r>
              <a:rPr lang="en-US" b="1" i="1" dirty="0" smtClean="0">
                <a:latin typeface="Palatino Linotype" pitchFamily="18" charset="0"/>
              </a:rPr>
              <a:t> je </a:t>
            </a:r>
            <a:r>
              <a:rPr lang="en-US" b="1" i="1" dirty="0" err="1" smtClean="0">
                <a:latin typeface="Palatino Linotype" pitchFamily="18" charset="0"/>
              </a:rPr>
              <a:t>rezultat</a:t>
            </a:r>
            <a:r>
              <a:rPr lang="en-US" b="1" i="1" dirty="0" smtClean="0">
                <a:latin typeface="Palatino Linotype" pitchFamily="18" charset="0"/>
              </a:rPr>
              <a:t> </a:t>
            </a:r>
            <a:r>
              <a:rPr lang="en-US" b="1" i="1" dirty="0" err="1" smtClean="0">
                <a:latin typeface="Palatino Linotype" pitchFamily="18" charset="0"/>
              </a:rPr>
              <a:t>sprovedenog</a:t>
            </a:r>
            <a:r>
              <a:rPr lang="en-US" b="1" i="1" dirty="0" smtClean="0">
                <a:latin typeface="Palatino Linotype" pitchFamily="18" charset="0"/>
              </a:rPr>
              <a:t> </a:t>
            </a:r>
            <a:r>
              <a:rPr lang="en-US" b="1" i="1" dirty="0" err="1" smtClean="0">
                <a:latin typeface="Palatino Linotype" pitchFamily="18" charset="0"/>
              </a:rPr>
              <a:t>reizbora</a:t>
            </a:r>
            <a:r>
              <a:rPr lang="sr-Latn-CS" b="1" i="1" dirty="0" smtClean="0">
                <a:latin typeface="Palatino Linotype" pitchFamily="18" charset="0"/>
              </a:rPr>
              <a:t>.”</a:t>
            </a:r>
            <a:endParaRPr lang="en-US" b="1" i="1" dirty="0">
              <a:latin typeface="Palatino Linotype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495800" y="1905001"/>
            <a:ext cx="3581400" cy="533400"/>
          </a:xfrm>
        </p:spPr>
        <p:txBody>
          <a:bodyPr>
            <a:normAutofit/>
          </a:bodyPr>
          <a:lstStyle/>
          <a:p>
            <a:r>
              <a:rPr lang="sr-Latn-CS" dirty="0" smtClean="0">
                <a:latin typeface="Palatino Linotype" pitchFamily="18" charset="0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Palatino Linotype" pitchFamily="18" charset="0"/>
              </a:rPr>
              <a:t>E</a:t>
            </a:r>
            <a:r>
              <a:rPr lang="sr-Latn-CS" dirty="0" smtClean="0">
                <a:solidFill>
                  <a:srgbClr val="002060"/>
                </a:solidFill>
                <a:latin typeface="Palatino Linotype" pitchFamily="18" charset="0"/>
              </a:rPr>
              <a:t>vropske komisije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495801" y="2590800"/>
            <a:ext cx="44196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rgbClr val="00B0F0"/>
                </a:solidFill>
                <a:latin typeface="Palatino Linotype" pitchFamily="18" charset="0"/>
              </a:rPr>
              <a:t>             </a:t>
            </a:r>
            <a:r>
              <a:rPr lang="sr-Latn-CS" sz="2600" b="1" dirty="0" smtClean="0">
                <a:solidFill>
                  <a:srgbClr val="00B0F0"/>
                </a:solidFill>
                <a:latin typeface="Palatino Linotype" pitchFamily="18" charset="0"/>
              </a:rPr>
              <a:t>januar 2011.</a:t>
            </a:r>
            <a:endParaRPr lang="en-US" sz="2600" b="1" dirty="0" smtClean="0">
              <a:solidFill>
                <a:srgbClr val="00B0F0"/>
              </a:solidFill>
              <a:latin typeface="Palatino Linotype" pitchFamily="18" charset="0"/>
            </a:endParaRPr>
          </a:p>
          <a:p>
            <a:pPr>
              <a:buNone/>
            </a:pPr>
            <a:r>
              <a:rPr lang="sr-Latn-CS" dirty="0" smtClean="0"/>
              <a:t>	</a:t>
            </a:r>
            <a:br>
              <a:rPr lang="sr-Latn-CS" dirty="0" smtClean="0"/>
            </a:br>
            <a:r>
              <a:rPr lang="sr-Cyrl-CS" dirty="0" smtClean="0"/>
              <a:t> </a:t>
            </a:r>
            <a:r>
              <a:rPr lang="sr-Cyrl-CS" b="1" dirty="0" smtClean="0">
                <a:latin typeface="Palatino Linotype" pitchFamily="18" charset="0"/>
              </a:rPr>
              <a:t>izmenama zakona vlasti </a:t>
            </a:r>
            <a:r>
              <a:rPr lang="sr-Cyrl-CS" b="1" i="1" dirty="0" smtClean="0">
                <a:latin typeface="Palatino Linotype" pitchFamily="18" charset="0"/>
              </a:rPr>
              <a:t>„napravile kompromisno rešenje i važan korak ka ispravljanju situacije, imajući u vidu nedostatke procesa reizbora i proteklo vreme koje je do određene mere već konsolidovalo situaciju</a:t>
            </a:r>
            <a:r>
              <a:rPr lang="en-US" b="1" i="1" dirty="0" smtClean="0">
                <a:latin typeface="Palatino Linotype" pitchFamily="18" charset="0"/>
              </a:rPr>
              <a:t>“</a:t>
            </a:r>
            <a:endParaRPr lang="sr-Latn-CS" b="1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Usvajanje pravila za reviziju reizbora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505201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sr-Latn-CS" sz="2000" b="1" dirty="0" smtClean="0">
                <a:latin typeface="Palatino Linotype" pitchFamily="18" charset="0"/>
              </a:rPr>
              <a:t>Na sastanku koji je trajao od 9 ujutru do 1 iza ponoći narednog dana</a:t>
            </a:r>
            <a:endParaRPr lang="en-US" sz="2000" dirty="0" smtClean="0">
              <a:latin typeface="Palatino Linotype" pitchFamily="18" charset="0"/>
            </a:endParaRPr>
          </a:p>
          <a:p>
            <a:pPr lvl="0">
              <a:spcBef>
                <a:spcPts val="1200"/>
              </a:spcBef>
            </a:pPr>
            <a:r>
              <a:rPr lang="sr-Latn-CS" sz="2000" b="1" dirty="0" smtClean="0">
                <a:latin typeface="Palatino Linotype" pitchFamily="18" charset="0"/>
              </a:rPr>
              <a:t>Retroaktivni kriterijumi za reviziju reizbora usvojeni u maju 2011. </a:t>
            </a:r>
            <a:endParaRPr lang="en-US" sz="2000" dirty="0" smtClean="0">
              <a:latin typeface="Palatino Linotype" pitchFamily="18" charset="0"/>
            </a:endParaRPr>
          </a:p>
          <a:p>
            <a:pPr lvl="0">
              <a:spcBef>
                <a:spcPts val="1200"/>
              </a:spcBef>
            </a:pPr>
            <a:r>
              <a:rPr lang="sr-Latn-CS" sz="2000" b="1" dirty="0" smtClean="0">
                <a:latin typeface="Palatino Linotype" pitchFamily="18" charset="0"/>
              </a:rPr>
              <a:t>Uprkos protivljenju Društva, pravila predstavljena kao zajednička dostignuća Društva i VSS-a</a:t>
            </a:r>
            <a:endParaRPr lang="en-US" i="1" dirty="0" smtClean="0">
              <a:latin typeface="Palatino Linotype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267200" cy="251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Latn-CS" b="1" dirty="0" smtClean="0">
                <a:latin typeface="Palatino Linotype" pitchFamily="18" charset="0"/>
              </a:rPr>
              <a:t>	</a:t>
            </a:r>
            <a:endParaRPr lang="en-US" b="1" dirty="0" smtClean="0">
              <a:latin typeface="Palatino Linotype" pitchFamily="18" charset="0"/>
            </a:endParaRPr>
          </a:p>
          <a:p>
            <a:pPr>
              <a:buNone/>
            </a:pPr>
            <a:endParaRPr lang="en-US" b="1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sz="2000" b="1" dirty="0" smtClean="0">
                <a:latin typeface="Palatino Linotype" pitchFamily="18" charset="0"/>
              </a:rPr>
              <a:t>     </a:t>
            </a:r>
            <a:r>
              <a:rPr lang="sr-Latn-CS" sz="2000" b="1" dirty="0" smtClean="0">
                <a:latin typeface="Palatino Linotype" pitchFamily="18" charset="0"/>
              </a:rPr>
              <a:t>Nekoliko dana kasnije hapšenje Ratka Mladića, potom i hapšenje Gorana Hadžića</a:t>
            </a:r>
          </a:p>
          <a:p>
            <a:pPr>
              <a:buNone/>
            </a:pPr>
            <a:endParaRPr lang="sr-Latn-CS" sz="1800" b="1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sr-Latn-CS" sz="1800" b="1" dirty="0" smtClean="0">
                <a:latin typeface="Palatino Linotype" pitchFamily="18" charset="0"/>
              </a:rPr>
              <a:t>	</a:t>
            </a:r>
            <a:endParaRPr lang="en-US" sz="1800" i="1" dirty="0" smtClean="0">
              <a:latin typeface="Palatino Linotyp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3886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C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4648201"/>
            <a:ext cx="8839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1900" dirty="0" smtClean="0">
                <a:latin typeface="Palatino Linotype" pitchFamily="18" charset="0"/>
              </a:rPr>
              <a:t>Saopštenje Društva: “</a:t>
            </a:r>
            <a:r>
              <a:rPr lang="sr-Latn-CS" sz="1900" i="1" dirty="0" smtClean="0">
                <a:latin typeface="Book Antiqua" pitchFamily="18" charset="0"/>
              </a:rPr>
              <a:t>odgovornosti za primenu Pravila koja počivaju na proizvoljnosti </a:t>
            </a:r>
            <a:r>
              <a:rPr lang="en-US" sz="1900" i="1" dirty="0" smtClean="0">
                <a:latin typeface="Book Antiqua" pitchFamily="18" charset="0"/>
              </a:rPr>
              <a:t>[</a:t>
            </a:r>
            <a:r>
              <a:rPr lang="sr-Latn-CS" sz="1900" i="1" dirty="0" smtClean="0">
                <a:latin typeface="Book Antiqua" pitchFamily="18" charset="0"/>
              </a:rPr>
              <a:t>će</a:t>
            </a:r>
            <a:r>
              <a:rPr lang="en-US" sz="1900" i="1" dirty="0" smtClean="0">
                <a:latin typeface="Book Antiqua" pitchFamily="18" charset="0"/>
              </a:rPr>
              <a:t>]</a:t>
            </a:r>
            <a:r>
              <a:rPr lang="sr-Latn-CS" sz="1900" i="1" dirty="0" smtClean="0">
                <a:latin typeface="Book Antiqua" pitchFamily="18" charset="0"/>
              </a:rPr>
              <a:t> pasti i na Evropsku komisiju</a:t>
            </a:r>
            <a:r>
              <a:rPr lang="sr-Latn-CS" sz="1900" dirty="0" smtClean="0">
                <a:latin typeface="Palatino Linotype" pitchFamily="18" charset="0"/>
              </a:rPr>
              <a:t>”</a:t>
            </a:r>
          </a:p>
          <a:p>
            <a:pPr algn="just"/>
            <a:r>
              <a:rPr lang="sr-Latn-CS" sz="1900" dirty="0" smtClean="0">
                <a:latin typeface="Palatino Linotype" pitchFamily="18" charset="0"/>
              </a:rPr>
              <a:t>Z</a:t>
            </a:r>
            <a:r>
              <a:rPr lang="vi-VN" sz="1900" dirty="0" smtClean="0">
                <a:latin typeface="Palatino Linotype" pitchFamily="18" charset="0"/>
              </a:rPr>
              <a:t>arad postizanja određenih interesa (prvo interesa da se Srbija privoli da sarađuje sa Haškim tribunalom, pa zatim da prizna secesiju Kosova) Evropska unija “trguje” osnovnim principima i pravima definisanim u</a:t>
            </a:r>
            <a:r>
              <a:rPr lang="en-US" sz="1900" dirty="0" smtClean="0">
                <a:latin typeface="Palatino Linotype" pitchFamily="18" charset="0"/>
              </a:rPr>
              <a:t> </a:t>
            </a:r>
            <a:r>
              <a:rPr lang="sr-Latn-CS" sz="1900" dirty="0" smtClean="0">
                <a:latin typeface="Palatino Linotype" pitchFamily="18" charset="0"/>
              </a:rPr>
              <a:t>Kriterijumima iz Kopenhagena</a:t>
            </a:r>
            <a:r>
              <a:rPr lang="sr-Cyrl-CS" sz="1900" dirty="0" smtClean="0">
                <a:latin typeface="Palatino Linotype" pitchFamily="18" charset="0"/>
              </a:rPr>
              <a:t>, </a:t>
            </a:r>
            <a:r>
              <a:rPr lang="sr-Latn-CS" sz="1900" dirty="0" smtClean="0">
                <a:latin typeface="Palatino Linotype" pitchFamily="18" charset="0"/>
              </a:rPr>
              <a:t>između ostalog </a:t>
            </a:r>
            <a:r>
              <a:rPr lang="sr-Cyrl-CS" sz="1900" dirty="0" smtClean="0">
                <a:latin typeface="Palatino Linotype" pitchFamily="18" charset="0"/>
              </a:rPr>
              <a:t>– </a:t>
            </a:r>
            <a:r>
              <a:rPr lang="sr-Latn-CS" sz="1900" smtClean="0">
                <a:latin typeface="Palatino Linotype" pitchFamily="18" charset="0"/>
              </a:rPr>
              <a:t>stabilnošću </a:t>
            </a:r>
            <a:r>
              <a:rPr lang="sr-Latn-CS" sz="1900" dirty="0" smtClean="0">
                <a:latin typeface="Palatino Linotype" pitchFamily="18" charset="0"/>
              </a:rPr>
              <a:t>institucija koje garantuju demokratiju, vladavinu prava i ljudska prava</a:t>
            </a:r>
            <a:r>
              <a:rPr lang="sr-Cyrl-CS" sz="1900" dirty="0" smtClean="0">
                <a:latin typeface="Palatino Linotype" pitchFamily="18" charset="0"/>
              </a:rPr>
              <a:t>.</a:t>
            </a:r>
            <a:endParaRPr lang="sr-Latn-CS" sz="19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Evropa kao pravi promoter prava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92500" lnSpcReduction="10000"/>
          </a:bodyPr>
          <a:lstStyle/>
          <a:p>
            <a:pPr lvl="0">
              <a:spcBef>
                <a:spcPts val="1200"/>
              </a:spcBef>
            </a:pPr>
            <a:r>
              <a:rPr lang="sr-Latn-CS" b="1" dirty="0" smtClean="0">
                <a:latin typeface="Palatino Linotype" pitchFamily="18" charset="0"/>
              </a:rPr>
              <a:t>Srećom, Evropa nisu samo institucije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1200"/>
              </a:spcBef>
            </a:pPr>
            <a:r>
              <a:rPr lang="sr-Latn-CS" b="1" dirty="0" smtClean="0">
                <a:latin typeface="Palatino Linotype" pitchFamily="18" charset="0"/>
              </a:rPr>
              <a:t>Evropa su ljudi – intelektualci, eksperti i njihova uduženja koji se vode sledećim vrednostima: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1200"/>
              </a:spcBef>
            </a:pPr>
            <a:r>
              <a:rPr lang="sr-Latn-CS" dirty="0" smtClean="0">
                <a:latin typeface="Palatino Linotype" pitchFamily="18" charset="0"/>
              </a:rPr>
              <a:t>nepostojanjem predrasuda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1200"/>
              </a:spcBef>
            </a:pPr>
            <a:r>
              <a:rPr lang="sr-Latn-CS" dirty="0" smtClean="0">
                <a:latin typeface="Palatino Linotype" pitchFamily="18" charset="0"/>
              </a:rPr>
              <a:t>spremnošću da se odreknu predrasuda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1200"/>
              </a:spcBef>
            </a:pPr>
            <a:r>
              <a:rPr lang="sr-Latn-CS" dirty="0" smtClean="0">
                <a:latin typeface="Palatino Linotype" pitchFamily="18" charset="0"/>
              </a:rPr>
              <a:t>principom jednakosti </a:t>
            </a:r>
            <a:endParaRPr lang="en-US" dirty="0" smtClean="0">
              <a:latin typeface="Palatino Linotype" pitchFamily="18" charset="0"/>
            </a:endParaRPr>
          </a:p>
          <a:p>
            <a:pPr lvl="1">
              <a:spcBef>
                <a:spcPts val="1200"/>
              </a:spcBef>
            </a:pPr>
            <a:r>
              <a:rPr lang="sr-Latn-CS" dirty="0" smtClean="0">
                <a:latin typeface="Palatino Linotype" pitchFamily="18" charset="0"/>
              </a:rPr>
              <a:t>pravom svih na </a:t>
            </a:r>
            <a:r>
              <a:rPr lang="sr-Latn-CS" i="1" dirty="0" smtClean="0">
                <a:latin typeface="Palatino Linotype" pitchFamily="18" charset="0"/>
              </a:rPr>
              <a:t>acquis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1200"/>
              </a:spcBef>
            </a:pPr>
            <a:r>
              <a:rPr lang="sr-Latn-CS" b="1" dirty="0" smtClean="0">
                <a:latin typeface="Palatino Linotype" pitchFamily="18" charset="0"/>
              </a:rPr>
              <a:t>Ne postoji ekspert koji je o reizboru razmišljao na drugačiji način od onog koji je predstavljen ovde</a:t>
            </a:r>
            <a:endParaRPr lang="en-US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sr-Latn-CS" b="1" dirty="0" smtClean="0">
                <a:latin typeface="Palatino Linotype" pitchFamily="18" charset="0"/>
              </a:rPr>
              <a:t>CCJE usvojilo 3 deklaracije o Srbiji – 2008, 2010, 2012: 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CS" dirty="0" smtClean="0"/>
              <a:t>	</a:t>
            </a:r>
            <a:r>
              <a:rPr lang="sr-Latn-CS" b="1" dirty="0" smtClean="0">
                <a:solidFill>
                  <a:srgbClr val="002060"/>
                </a:solidFill>
                <a:latin typeface="Palatino Linotype" pitchFamily="18" charset="0"/>
              </a:rPr>
              <a:t>„</a:t>
            </a:r>
            <a:r>
              <a:rPr lang="en-US" b="1" i="1" dirty="0" smtClean="0">
                <a:solidFill>
                  <a:srgbClr val="002060"/>
                </a:solidFill>
                <a:latin typeface="Palatino Linotype" pitchFamily="18" charset="0"/>
              </a:rPr>
              <a:t>Reform</a:t>
            </a:r>
            <a:r>
              <a:rPr lang="sr-Latn-CS" b="1" i="1" dirty="0" smtClean="0">
                <a:solidFill>
                  <a:srgbClr val="002060"/>
                </a:solidFill>
                <a:latin typeface="Palatino Linotype" pitchFamily="18" charset="0"/>
              </a:rPr>
              <a:t>a pravosuđa u Srbiji, koja prepoznaje da proces reizbora svih sudija u Srbiji, uključujući i sudije koje su već imale stalnu sudijsku funkciju, nije u saglasnosti sa međunarodnim i evropskim standardima</a:t>
            </a:r>
            <a:r>
              <a:rPr lang="en-US" b="1" i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sr-Latn-CS" b="1" dirty="0" smtClean="0">
                <a:solidFill>
                  <a:srgbClr val="002060"/>
                </a:solidFill>
                <a:latin typeface="Palatino Linotype" pitchFamily="18" charset="0"/>
              </a:rPr>
              <a:t>“</a:t>
            </a:r>
            <a:endParaRPr lang="en-US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838200"/>
          </a:xfrm>
        </p:spPr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sr-Latn-CS" sz="3600" b="1" dirty="0" smtClean="0">
                <a:latin typeface="Palatino Linotype" pitchFamily="18" charset="0"/>
              </a:rPr>
              <a:t>IAJ i EAJ – nekoliko rezolucija o Srbiji i obraćanje institucijama Evropske unije: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953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CS" i="1" dirty="0" smtClean="0">
                <a:latin typeface="Palatino Linotype" pitchFamily="18" charset="0"/>
              </a:rPr>
              <a:t>	</a:t>
            </a:r>
            <a:r>
              <a:rPr lang="en-US" i="1" dirty="0" smtClean="0">
                <a:latin typeface="Palatino Linotype" pitchFamily="18" charset="0"/>
              </a:rPr>
              <a:t>- 	</a:t>
            </a:r>
            <a:r>
              <a:rPr lang="sr-Latn-CS" sz="3000" i="1" dirty="0" smtClean="0">
                <a:latin typeface="Palatino Linotype" pitchFamily="18" charset="0"/>
              </a:rPr>
              <a:t>„Već dva puta smo pozivali Vas i druge evropske zvaničnike da reagujete na ova dešavanja. Nismo obavešteni da je bilo reakcije sa evropskog nivoa – bar ste nas uverili da će Komisija nadgledati postupak i njegov ishod </a:t>
            </a:r>
            <a:r>
              <a:rPr lang="en-US" sz="3000" i="1" dirty="0" smtClean="0">
                <a:latin typeface="Palatino Linotype" pitchFamily="18" charset="0"/>
              </a:rPr>
              <a:t>–</a:t>
            </a:r>
            <a:r>
              <a:rPr lang="sr-Latn-CS" sz="3000" i="1" dirty="0" smtClean="0">
                <a:latin typeface="Palatino Linotype" pitchFamily="18" charset="0"/>
              </a:rPr>
              <a:t> ili da su srpske vlasti jednostavno ignorisale vašu intervenciju,</a:t>
            </a:r>
          </a:p>
          <a:p>
            <a:pPr>
              <a:buNone/>
            </a:pPr>
            <a:r>
              <a:rPr lang="en-US" sz="3000" i="1" dirty="0" smtClean="0">
                <a:latin typeface="Palatino Linotype" pitchFamily="18" charset="0"/>
              </a:rPr>
              <a:t>	-	</a:t>
            </a:r>
            <a:r>
              <a:rPr lang="sr-Latn-CS" sz="3000" i="1" dirty="0" smtClean="0">
                <a:latin typeface="Palatino Linotype" pitchFamily="18" charset="0"/>
              </a:rPr>
              <a:t>verovatno ohrabrene činjenicom da je poslednji izveštaj o napretku naveo da je bilo napretka na polju pravosuđa</a:t>
            </a:r>
            <a:r>
              <a:rPr lang="en-US" sz="3000" i="1" dirty="0" smtClean="0">
                <a:latin typeface="Palatino Linotype" pitchFamily="18" charset="0"/>
              </a:rPr>
              <a:t>. </a:t>
            </a:r>
            <a:r>
              <a:rPr lang="fr-FR" sz="3000" i="1" dirty="0" smtClean="0">
                <a:latin typeface="Palatino Linotype" pitchFamily="18" charset="0"/>
              </a:rPr>
              <a:t>[</a:t>
            </a:r>
            <a:r>
              <a:rPr lang="en-GB" sz="3000" i="1" dirty="0" smtClean="0">
                <a:latin typeface="Palatino Linotype" pitchFamily="18" charset="0"/>
              </a:rPr>
              <a:t>…] </a:t>
            </a:r>
          </a:p>
          <a:p>
            <a:pPr>
              <a:buNone/>
            </a:pPr>
            <a:r>
              <a:rPr lang="en-GB" sz="3000" i="1" dirty="0" smtClean="0">
                <a:latin typeface="Palatino Linotype" pitchFamily="18" charset="0"/>
              </a:rPr>
              <a:t>	-	</a:t>
            </a:r>
            <a:r>
              <a:rPr lang="sr-Latn-CS" sz="3000" i="1" dirty="0" smtClean="0">
                <a:latin typeface="Palatino Linotype" pitchFamily="18" charset="0"/>
              </a:rPr>
              <a:t>Mora se uzeti u obzir polazišna osnova ovog problema. Od samog početka postupak reizbora, koji je uključio sve sudije, čak i one sa stalnom sudijskom funkcijom, nije bio u skladu sa međunarodnim standardima“</a:t>
            </a:r>
            <a:endParaRPr lang="en-US" sz="30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pPr lvl="0">
              <a:buFont typeface="Arial" pitchFamily="34" charset="0"/>
              <a:buChar char="•"/>
            </a:pPr>
            <a:r>
              <a:rPr lang="sr-Latn-CS" sz="4000" b="1" dirty="0" smtClean="0">
                <a:latin typeface="Palatino Linotype" pitchFamily="18" charset="0"/>
              </a:rPr>
              <a:t>Holandska fondacija Sudije za sudije – brojne različite aktivnosti koje uključuju postavljanje parlamentarnog pitanja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0" y="1752599"/>
            <a:ext cx="4572000" cy="36576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sz="2600" b="1" dirty="0" smtClean="0">
                <a:solidFill>
                  <a:srgbClr val="00B0F0"/>
                </a:solidFill>
                <a:latin typeface="Palatino Linotype" pitchFamily="18" charset="0"/>
              </a:rPr>
              <a:t>Izveštaj o napretku Srbije 2011:</a:t>
            </a:r>
            <a:br>
              <a:rPr lang="sr-Latn-CS" sz="2600" b="1" dirty="0" smtClean="0">
                <a:solidFill>
                  <a:srgbClr val="00B0F0"/>
                </a:solidFill>
                <a:latin typeface="Palatino Linotype" pitchFamily="18" charset="0"/>
              </a:rPr>
            </a:br>
            <a:r>
              <a:rPr lang="sr-Latn-CS" sz="2600" dirty="0" smtClean="0">
                <a:latin typeface="Palatino Linotype" pitchFamily="18" charset="0"/>
              </a:rPr>
              <a:t>„</a:t>
            </a:r>
            <a:r>
              <a:rPr lang="sr-Latn-CS" sz="2600" i="1" dirty="0" smtClean="0">
                <a:latin typeface="Palatino Linotype" pitchFamily="18" charset="0"/>
              </a:rPr>
              <a:t>Reizbor sudija je do sada preduzet na zadovoljavajući način. Uprkos određenim proceduralnim nedostacima, većina odluka su uglavnom bili zadaci preduzeti u skladu sa smernicama... u nadi da će se sve dobro završiti</a:t>
            </a:r>
            <a:r>
              <a:rPr lang="sr-Latn-CS" sz="2600" dirty="0" smtClean="0">
                <a:latin typeface="Palatino Linotype" pitchFamily="18" charset="0"/>
              </a:rPr>
              <a:t>“</a:t>
            </a:r>
            <a:endParaRPr lang="en-US" sz="2600" dirty="0" smtClean="0">
              <a:latin typeface="Palatino Linotype" pitchFamily="18" charset="0"/>
            </a:endParaRP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752599"/>
            <a:ext cx="4495800" cy="36576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CS" b="1" dirty="0" smtClean="0">
                <a:solidFill>
                  <a:srgbClr val="00B0F0"/>
                </a:solidFill>
                <a:latin typeface="Palatino Linotype" pitchFamily="18" charset="0"/>
              </a:rPr>
              <a:t>Izveštaj eksperata Evropske unije o reviziji reizbora:</a:t>
            </a:r>
          </a:p>
          <a:p>
            <a:pPr>
              <a:buNone/>
            </a:pPr>
            <a:r>
              <a:rPr lang="sr-Latn-CS" b="1" dirty="0" smtClean="0">
                <a:solidFill>
                  <a:srgbClr val="00B0F0"/>
                </a:solidFill>
                <a:latin typeface="Palatino Linotype" pitchFamily="18" charset="0"/>
              </a:rPr>
              <a:t> </a:t>
            </a:r>
            <a:r>
              <a:rPr lang="sr-Latn-CS" b="1" dirty="0" smtClean="0">
                <a:latin typeface="Palatino Linotype" pitchFamily="18" charset="0"/>
              </a:rPr>
              <a:t/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en-US" dirty="0" smtClean="0">
                <a:latin typeface="Palatino Linotype" pitchFamily="18" charset="0"/>
              </a:rPr>
              <a:t>„</a:t>
            </a:r>
            <a:r>
              <a:rPr lang="sr-Latn-CS" i="1" dirty="0" smtClean="0">
                <a:latin typeface="Palatino Linotype" pitchFamily="18" charset="0"/>
              </a:rPr>
              <a:t>Celokupni proces reizbora je izveden samo odlukom da zadovolji formu i knjiški je primer parodije pravde</a:t>
            </a:r>
            <a:r>
              <a:rPr lang="en-US" i="1" dirty="0" smtClean="0">
                <a:latin typeface="Palatino Linotype" pitchFamily="18" charset="0"/>
              </a:rPr>
              <a:t>”</a:t>
            </a:r>
            <a:endParaRPr lang="en-US" dirty="0" smtClean="0">
              <a:latin typeface="Palatino Linotype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48640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>
                <a:solidFill>
                  <a:srgbClr val="002060"/>
                </a:solidFill>
                <a:latin typeface="Palatino Linotype" pitchFamily="18" charset="0"/>
              </a:rPr>
              <a:t>Ovo je pokrenulo pitanje funkcionisanja institucija Evropske unije i njihovog međusobnog poverenja kako bi se uverili da će se odgovarajuće odluke doneti. </a:t>
            </a:r>
            <a:endParaRPr lang="en-US" sz="2800" b="1" dirty="0" smtClean="0">
              <a:solidFill>
                <a:srgbClr val="002060"/>
              </a:solidFill>
              <a:latin typeface="Palatino Linotype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bija-mapa-carstvo-dusanovo-1355-02.png"/>
          <p:cNvPicPr>
            <a:picLocks noChangeAspect="1"/>
          </p:cNvPicPr>
          <p:nvPr/>
        </p:nvPicPr>
        <p:blipFill>
          <a:blip r:embed="rId2">
            <a:lum bright="3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Zemlja od VIII do XV veka 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Kraljevina 1217.</a:t>
            </a:r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>
                <a:latin typeface="Palatino Linotype" pitchFamily="18" charset="0"/>
              </a:rPr>
              <a:t>Međutim, najvažnija podrška je došla od MEDEL-a 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800600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1200"/>
              </a:spcBef>
            </a:pPr>
            <a:r>
              <a:rPr lang="sr-Latn-CS" dirty="0" smtClean="0">
                <a:latin typeface="Palatino Linotype" pitchFamily="18" charset="0"/>
              </a:rPr>
              <a:t>Vito Moneti, predsednik MEDEL-a u to vreme, bio je u Beogradu već januara 2010.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1200"/>
              </a:spcBef>
            </a:pPr>
            <a:r>
              <a:rPr lang="sr-Latn-CS" dirty="0" smtClean="0">
                <a:latin typeface="Palatino Linotype" pitchFamily="18" charset="0"/>
              </a:rPr>
              <a:t>MEDEL-ova misija o reizboru februara 2010.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1200"/>
              </a:spcBef>
            </a:pPr>
            <a:r>
              <a:rPr lang="sr-Latn-CS" dirty="0" smtClean="0">
                <a:latin typeface="Palatino Linotype" pitchFamily="18" charset="0"/>
              </a:rPr>
              <a:t>MEDEL je pomogao uspostavljanju komunikacije sa Žozeom Manuelom Barozom, tadašnjim predsednikom Evropske komisije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1200"/>
              </a:spcBef>
            </a:pPr>
            <a:r>
              <a:rPr lang="sr-Latn-CS" dirty="0" smtClean="0">
                <a:latin typeface="Palatino Linotype" pitchFamily="18" charset="0"/>
              </a:rPr>
              <a:t>Brojne deklaracije i obraćanja raznim institucijama Evropske unije i Saveta Evrope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1200"/>
              </a:spcBef>
            </a:pPr>
            <a:r>
              <a:rPr lang="sr-Latn-CS" dirty="0" smtClean="0">
                <a:latin typeface="Palatino Linotype" pitchFamily="18" charset="0"/>
              </a:rPr>
              <a:t>Sastanci sa zvaničnicima Evropske komisije u vezi sa srpskim pitanjem</a:t>
            </a:r>
            <a:endParaRPr lang="en-US" dirty="0" smtClean="0">
              <a:latin typeface="Palatino Linotype" pitchFamily="18" charset="0"/>
            </a:endParaRPr>
          </a:p>
          <a:p>
            <a:pPr lvl="0">
              <a:spcBef>
                <a:spcPts val="1200"/>
              </a:spcBef>
            </a:pPr>
            <a:r>
              <a:rPr lang="sr-Latn-CS" dirty="0" smtClean="0">
                <a:latin typeface="Palatino Linotype" pitchFamily="18" charset="0"/>
              </a:rPr>
              <a:t>Analitički izveštaj o srpskom pravosuđu 2012. godine</a:t>
            </a:r>
            <a:endParaRPr lang="en-US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sr-Latn-CS" sz="3600" b="1" dirty="0" smtClean="0">
                <a:latin typeface="Palatino Linotype" pitchFamily="18" charset="0"/>
              </a:rPr>
              <a:t>MEDEL analitički izveštaj srpskog pravosuđa 2012.</a:t>
            </a:r>
            <a:endParaRPr lang="en-US" sz="3600" dirty="0">
              <a:latin typeface="Palatino Linotyp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172200"/>
          </a:xfrm>
        </p:spPr>
        <p:txBody>
          <a:bodyPr>
            <a:noAutofit/>
          </a:bodyPr>
          <a:lstStyle/>
          <a:p>
            <a:pPr lvl="0">
              <a:spcBef>
                <a:spcPts val="300"/>
              </a:spcBef>
            </a:pPr>
            <a:r>
              <a:rPr lang="sr-Latn-CS" sz="1600" b="1" dirty="0" smtClean="0">
                <a:latin typeface="Palatino Linotype" pitchFamily="18" charset="0"/>
              </a:rPr>
              <a:t>Pripreman od novembra 2011. </a:t>
            </a:r>
            <a:endParaRPr lang="en-US" sz="1600" b="1" dirty="0" smtClean="0">
              <a:latin typeface="Palatino Linotype" pitchFamily="18" charset="0"/>
            </a:endParaRPr>
          </a:p>
          <a:p>
            <a:pPr lvl="0">
              <a:spcBef>
                <a:spcPts val="300"/>
              </a:spcBef>
            </a:pPr>
            <a:r>
              <a:rPr lang="en-US" sz="1600" b="1" dirty="0" smtClean="0">
                <a:latin typeface="Palatino Linotype" pitchFamily="18" charset="0"/>
              </a:rPr>
              <a:t>Simon Gabor</a:t>
            </a:r>
            <a:r>
              <a:rPr lang="sr-Latn-CS" sz="1600" b="1" dirty="0" smtClean="0">
                <a:latin typeface="Palatino Linotype" pitchFamily="18" charset="0"/>
              </a:rPr>
              <a:t>jo</a:t>
            </a:r>
            <a:r>
              <a:rPr lang="en-US" sz="1600" b="1" dirty="0" smtClean="0">
                <a:latin typeface="Palatino Linotype" pitchFamily="18" charset="0"/>
              </a:rPr>
              <a:t> </a:t>
            </a:r>
            <a:r>
              <a:rPr lang="sr-Latn-CS" sz="1600" b="1" dirty="0" smtClean="0">
                <a:latin typeface="Palatino Linotype" pitchFamily="18" charset="0"/>
              </a:rPr>
              <a:t>i</a:t>
            </a:r>
            <a:r>
              <a:rPr lang="en-US" sz="1600" b="1" dirty="0" smtClean="0">
                <a:latin typeface="Palatino Linotype" pitchFamily="18" charset="0"/>
              </a:rPr>
              <a:t> Hans Ernst </a:t>
            </a:r>
            <a:r>
              <a:rPr lang="sr-Latn-CS" sz="1600" b="1" dirty="0" smtClean="0">
                <a:latin typeface="Palatino Linotype" pitchFamily="18" charset="0"/>
              </a:rPr>
              <a:t>Bočer</a:t>
            </a:r>
            <a:r>
              <a:rPr lang="en-US" sz="1600" b="1" dirty="0" smtClean="0">
                <a:latin typeface="Palatino Linotype" pitchFamily="18" charset="0"/>
              </a:rPr>
              <a:t> </a:t>
            </a:r>
            <a:r>
              <a:rPr lang="sr-Latn-CS" sz="1600" b="1" dirty="0" smtClean="0">
                <a:latin typeface="Palatino Linotype" pitchFamily="18" charset="0"/>
              </a:rPr>
              <a:t>angažovani kao nezavisni eksperti</a:t>
            </a:r>
            <a:endParaRPr lang="en-US" sz="1600" b="1" dirty="0" smtClean="0">
              <a:latin typeface="Palatino Linotype" pitchFamily="18" charset="0"/>
            </a:endParaRPr>
          </a:p>
          <a:p>
            <a:pPr lvl="1">
              <a:spcBef>
                <a:spcPts val="300"/>
              </a:spcBef>
            </a:pPr>
            <a:r>
              <a:rPr lang="sr-Latn-CS" sz="1400" dirty="0" smtClean="0">
                <a:latin typeface="Palatino Linotype" pitchFamily="18" charset="0"/>
              </a:rPr>
              <a:t>Pre svega, proučili srpske pravne akte</a:t>
            </a:r>
            <a:endParaRPr lang="en-US" sz="1400" dirty="0" smtClean="0">
              <a:latin typeface="Palatino Linotype" pitchFamily="18" charset="0"/>
            </a:endParaRPr>
          </a:p>
          <a:p>
            <a:pPr lvl="0">
              <a:spcBef>
                <a:spcPts val="300"/>
              </a:spcBef>
            </a:pPr>
            <a:r>
              <a:rPr lang="sr-Latn-CS" sz="1600" b="1" dirty="0" smtClean="0">
                <a:latin typeface="Palatino Linotype" pitchFamily="18" charset="0"/>
              </a:rPr>
              <a:t>April 2012, šest dana sastanaka u Beogradu</a:t>
            </a:r>
            <a:endParaRPr lang="en-US" sz="1600" b="1" dirty="0" smtClean="0">
              <a:latin typeface="Palatino Linotype" pitchFamily="18" charset="0"/>
            </a:endParaRPr>
          </a:p>
          <a:p>
            <a:pPr lvl="1">
              <a:spcBef>
                <a:spcPts val="300"/>
              </a:spcBef>
            </a:pPr>
            <a:r>
              <a:rPr lang="sr-Latn-CS" sz="1400" dirty="0" smtClean="0">
                <a:latin typeface="Palatino Linotype" pitchFamily="18" charset="0"/>
              </a:rPr>
              <a:t>Konferencije za štampu koje su pratile sastanke</a:t>
            </a:r>
            <a:endParaRPr lang="en-US" sz="1400" dirty="0" smtClean="0">
              <a:latin typeface="Palatino Linotype" pitchFamily="18" charset="0"/>
            </a:endParaRPr>
          </a:p>
          <a:p>
            <a:pPr lvl="1">
              <a:spcBef>
                <a:spcPts val="300"/>
              </a:spcBef>
            </a:pPr>
            <a:r>
              <a:rPr lang="sr-Latn-CS" sz="1400" dirty="0" smtClean="0">
                <a:latin typeface="Palatino Linotype" pitchFamily="18" charset="0"/>
              </a:rPr>
              <a:t>Pisani analitički izveštaj</a:t>
            </a:r>
            <a:endParaRPr lang="en-US" sz="1400" dirty="0" smtClean="0">
              <a:latin typeface="Palatino Linotype" pitchFamily="18" charset="0"/>
            </a:endParaRPr>
          </a:p>
          <a:p>
            <a:pPr lvl="0">
              <a:spcBef>
                <a:spcPts val="300"/>
              </a:spcBef>
            </a:pPr>
            <a:r>
              <a:rPr lang="sr-Latn-CS" sz="1600" b="1" dirty="0" smtClean="0">
                <a:latin typeface="Palatino Linotype" pitchFamily="18" charset="0"/>
              </a:rPr>
              <a:t>Pisani izveštaj predstavljen na međunarodnoj konferenciji juna 2012.</a:t>
            </a:r>
            <a:endParaRPr lang="en-US" sz="1600" b="1" dirty="0" smtClean="0">
              <a:latin typeface="Palatino Linotype" pitchFamily="18" charset="0"/>
            </a:endParaRPr>
          </a:p>
          <a:p>
            <a:pPr lvl="1">
              <a:spcBef>
                <a:spcPts val="500"/>
              </a:spcBef>
            </a:pPr>
            <a:r>
              <a:rPr lang="sr-Latn-CS" sz="1400" i="1" dirty="0" smtClean="0">
                <a:latin typeface="Palatino Linotype" pitchFamily="18" charset="0"/>
              </a:rPr>
              <a:t>„I po završetku analitičkog izveštaja, razlozi za organizovanje “generalnih izbora” i razlozi zbog kojih su pojedine sudije i javni tužioci razrešeni ostaje nepoznat jer lustracije nije bilo”</a:t>
            </a:r>
            <a:endParaRPr lang="en-US" sz="1400" i="1" dirty="0" smtClean="0">
              <a:latin typeface="Palatino Linotype" pitchFamily="18" charset="0"/>
            </a:endParaRPr>
          </a:p>
          <a:p>
            <a:pPr lvl="1">
              <a:spcBef>
                <a:spcPts val="500"/>
              </a:spcBef>
            </a:pPr>
            <a:r>
              <a:rPr lang="sr-Latn-CS" sz="1400" i="1" dirty="0" smtClean="0">
                <a:latin typeface="Palatino Linotype" pitchFamily="18" charset="0"/>
              </a:rPr>
              <a:t>„Postupci pred VSS/DVT nisu uključivali korupciju i veoma mali broj slučajeva je otkrio etičke propuste; odluke donete na osnovu statistike o učinku... su neubedljive jer su dostupni podaci nepotpuni i lošeg kvaliteta, a kvalitet sudijskog učinka se ne može svesti na običnu statistiku”</a:t>
            </a:r>
          </a:p>
          <a:p>
            <a:pPr lvl="1">
              <a:spcBef>
                <a:spcPts val="500"/>
              </a:spcBef>
            </a:pPr>
            <a:r>
              <a:rPr lang="sr-Latn-CS" sz="1400" i="1" dirty="0" smtClean="0">
                <a:latin typeface="Palatino Linotype" pitchFamily="18" charset="0"/>
              </a:rPr>
              <a:t>„Takva situacija je dovela do značajnog poremećaja u funkcionisanju celokupnog pravosudnog sistema...”</a:t>
            </a:r>
            <a:endParaRPr lang="en-US" sz="1400" i="1" dirty="0" smtClean="0">
              <a:latin typeface="Palatino Linotype" pitchFamily="18" charset="0"/>
            </a:endParaRPr>
          </a:p>
          <a:p>
            <a:pPr lvl="0">
              <a:spcBef>
                <a:spcPts val="300"/>
              </a:spcBef>
            </a:pPr>
            <a:r>
              <a:rPr lang="sr-Latn-CS" sz="1600" b="1" dirty="0" smtClean="0">
                <a:latin typeface="Palatino Linotype" pitchFamily="18" charset="0"/>
              </a:rPr>
              <a:t>Pisani izveštaj poslat svim relevantnim adresama u Evropi</a:t>
            </a:r>
            <a:endParaRPr lang="en-US" sz="1600" b="1" dirty="0" smtClean="0">
              <a:latin typeface="Palatino Linotype" pitchFamily="18" charset="0"/>
            </a:endParaRPr>
          </a:p>
          <a:p>
            <a:pPr lvl="1">
              <a:spcBef>
                <a:spcPts val="300"/>
              </a:spcBef>
            </a:pPr>
            <a:r>
              <a:rPr lang="sr-Latn-CS" sz="1400" dirty="0" smtClean="0">
                <a:latin typeface="Palatino Linotype" pitchFamily="18" charset="0"/>
              </a:rPr>
              <a:t>Pisani izveštaj distriburan i razmenjen među evropskim institucijama i korišćen kao osnova za dalje analize i preporuke</a:t>
            </a:r>
            <a:endParaRPr lang="en-US" sz="1400" dirty="0" smtClean="0">
              <a:latin typeface="Palatino Linotype" pitchFamily="18" charset="0"/>
            </a:endParaRPr>
          </a:p>
          <a:p>
            <a:pPr lvl="0">
              <a:spcBef>
                <a:spcPts val="300"/>
              </a:spcBef>
            </a:pPr>
            <a:r>
              <a:rPr lang="sr-Latn-CS" sz="1600" b="1" dirty="0" smtClean="0">
                <a:latin typeface="Palatino Linotype" pitchFamily="18" charset="0"/>
              </a:rPr>
              <a:t>Sastanci sa zvaničnicima Evropske komisije</a:t>
            </a:r>
            <a:endParaRPr lang="en-US" sz="1600" b="1" dirty="0" smtClean="0">
              <a:latin typeface="Palatino Linotype" pitchFamily="18" charset="0"/>
            </a:endParaRPr>
          </a:p>
          <a:p>
            <a:pPr lvl="1">
              <a:spcBef>
                <a:spcPts val="300"/>
              </a:spcBef>
            </a:pPr>
            <a:r>
              <a:rPr lang="sr-Latn-CS" sz="1400" dirty="0" smtClean="0">
                <a:latin typeface="Palatino Linotype" pitchFamily="18" charset="0"/>
              </a:rPr>
              <a:t>Septembar 2012</a:t>
            </a:r>
            <a:endParaRPr lang="en-US" sz="1400" dirty="0" smtClean="0">
              <a:latin typeface="Palatino Linotype" pitchFamily="18" charset="0"/>
            </a:endParaRPr>
          </a:p>
          <a:p>
            <a:pPr lvl="1">
              <a:spcBef>
                <a:spcPts val="300"/>
              </a:spcBef>
            </a:pPr>
            <a:r>
              <a:rPr lang="sr-Latn-CS" sz="1400" dirty="0" smtClean="0">
                <a:latin typeface="Palatino Linotype" pitchFamily="18" charset="0"/>
              </a:rPr>
              <a:t>Novembar 2012</a:t>
            </a:r>
            <a:endParaRPr lang="en-US" sz="1400" dirty="0" smtClean="0">
              <a:latin typeface="Palatino Linotype" pitchFamily="18" charset="0"/>
            </a:endParaRPr>
          </a:p>
          <a:p>
            <a:pPr lvl="0">
              <a:spcBef>
                <a:spcPts val="300"/>
              </a:spcBef>
            </a:pPr>
            <a:r>
              <a:rPr lang="sr-Latn-CS" sz="1600" b="1" dirty="0" smtClean="0">
                <a:latin typeface="Palatino Linotype" pitchFamily="18" charset="0"/>
              </a:rPr>
              <a:t>Preporuke za razrešenje situacije u pravosuđu ministru pravde Srbije decembra 2012. </a:t>
            </a:r>
          </a:p>
          <a:p>
            <a:pPr lvl="0">
              <a:spcBef>
                <a:spcPts val="300"/>
              </a:spcBef>
            </a:pPr>
            <a:r>
              <a:rPr lang="sr-Latn-CS" sz="1600" b="1" dirty="0" smtClean="0">
                <a:latin typeface="Palatino Linotype" pitchFamily="18" charset="0"/>
              </a:rPr>
              <a:t>Zajedničke aktivnosti MEDEL-a sa holandskom fondacijom Sudije za sudije, CCJE-om i IAJ-om u vezi sa srpskim pitanjem</a:t>
            </a:r>
            <a:endParaRPr lang="en-US" sz="1400" b="1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 bright="30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>
              <a:spcBef>
                <a:spcPts val="1800"/>
              </a:spcBef>
            </a:pPr>
            <a:r>
              <a:rPr lang="sr-Latn-CS" sz="2800" dirty="0" smtClean="0">
                <a:latin typeface="Palatino Linotype" pitchFamily="18" charset="0"/>
              </a:rPr>
              <a:t>	Uloga Evrope kao promotera prava je višeznačna i komplikovana. </a:t>
            </a:r>
            <a:br>
              <a:rPr lang="sr-Latn-CS" sz="2800" dirty="0" smtClean="0">
                <a:latin typeface="Palatino Linotype" pitchFamily="18" charset="0"/>
              </a:rPr>
            </a:br>
            <a:r>
              <a:rPr lang="en-US" sz="2800" dirty="0" smtClean="0">
                <a:latin typeface="Palatino Linotype" pitchFamily="18" charset="0"/>
              </a:rPr>
              <a:t/>
            </a:r>
            <a:br>
              <a:rPr lang="en-US" sz="2800" dirty="0" smtClean="0">
                <a:latin typeface="Palatino Linotype" pitchFamily="18" charset="0"/>
              </a:rPr>
            </a:br>
            <a:r>
              <a:rPr lang="sr-Latn-CS" sz="2800" dirty="0" smtClean="0">
                <a:latin typeface="Palatino Linotype" pitchFamily="18" charset="0"/>
              </a:rPr>
              <a:t>	Evropske institucije, sa jedne strane, vođene su političkom agendom i njihovi prioriteti samo povremeno koincidiraju sa posvećenošću </a:t>
            </a:r>
            <a:r>
              <a:rPr lang="sr-Latn-CS" sz="2800" i="1" dirty="0" smtClean="0">
                <a:latin typeface="Palatino Linotype" pitchFamily="18" charset="0"/>
              </a:rPr>
              <a:t>acquis</a:t>
            </a:r>
            <a:r>
              <a:rPr lang="sr-Latn-CS" sz="2800" dirty="0" smtClean="0">
                <a:latin typeface="Palatino Linotype" pitchFamily="18" charset="0"/>
              </a:rPr>
              <a:t>-u.</a:t>
            </a:r>
            <a:br>
              <a:rPr lang="sr-Latn-CS" sz="2800" dirty="0" smtClean="0">
                <a:latin typeface="Palatino Linotype" pitchFamily="18" charset="0"/>
              </a:rPr>
            </a:br>
            <a:r>
              <a:rPr lang="en-US" sz="2800" dirty="0" smtClean="0">
                <a:latin typeface="Palatino Linotype" pitchFamily="18" charset="0"/>
              </a:rPr>
              <a:t/>
            </a:r>
            <a:br>
              <a:rPr lang="en-US" sz="2800" dirty="0" smtClean="0">
                <a:latin typeface="Palatino Linotype" pitchFamily="18" charset="0"/>
              </a:rPr>
            </a:br>
            <a:r>
              <a:rPr lang="sr-Latn-CS" sz="2800" dirty="0" smtClean="0">
                <a:latin typeface="Palatino Linotype" pitchFamily="18" charset="0"/>
              </a:rPr>
              <a:t>	Stručnjaci i njihova udruženja i organizacije se uvek vode </a:t>
            </a:r>
            <a:r>
              <a:rPr lang="sr-Latn-CS" sz="2800" i="1" dirty="0" smtClean="0">
                <a:latin typeface="Palatino Linotype" pitchFamily="18" charset="0"/>
              </a:rPr>
              <a:t>acquis</a:t>
            </a:r>
            <a:r>
              <a:rPr lang="sr-Latn-CS" sz="2800" dirty="0" smtClean="0">
                <a:latin typeface="Palatino Linotype" pitchFamily="18" charset="0"/>
              </a:rPr>
              <a:t>-om. Nažalost, oni ne donose odluke.</a:t>
            </a:r>
            <a:br>
              <a:rPr lang="sr-Latn-CS" sz="2800" dirty="0" smtClean="0">
                <a:latin typeface="Palatino Linotype" pitchFamily="18" charset="0"/>
              </a:rPr>
            </a:br>
            <a:r>
              <a:rPr lang="en-US" sz="2800" dirty="0" smtClean="0">
                <a:latin typeface="Palatino Linotype" pitchFamily="18" charset="0"/>
              </a:rPr>
              <a:t/>
            </a:r>
            <a:br>
              <a:rPr lang="en-US" sz="2800" dirty="0" smtClean="0">
                <a:latin typeface="Palatino Linotype" pitchFamily="18" charset="0"/>
              </a:rPr>
            </a:br>
            <a:r>
              <a:rPr lang="sr-Latn-CS" sz="2800" dirty="0" smtClean="0">
                <a:latin typeface="Palatino Linotype" pitchFamily="18" charset="0"/>
              </a:rPr>
              <a:t>	Primena evropskih </a:t>
            </a:r>
            <a:r>
              <a:rPr lang="vi-VN" sz="2800" dirty="0" smtClean="0">
                <a:latin typeface="Palatino Linotype" pitchFamily="18" charset="0"/>
              </a:rPr>
              <a:t>pravnih tekovina i međusobno poverenje sudija širom Evrope</a:t>
            </a:r>
            <a:r>
              <a:rPr lang="sr-Latn-CS" sz="2800" dirty="0" smtClean="0">
                <a:latin typeface="Palatino Linotype" pitchFamily="18" charset="0"/>
              </a:rPr>
              <a:t> će ostati trajni i zajednički cilj svih u Evropi</a:t>
            </a:r>
            <a:r>
              <a:rPr lang="sr-Latn-CS" sz="2800" smtClean="0">
                <a:latin typeface="Palatino Linotype" pitchFamily="18" charset="0"/>
              </a:rPr>
              <a:t>.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ropa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logo sr-eg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6934200" y="76200"/>
            <a:ext cx="2085139" cy="54449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 anchor="b">
            <a:normAutofit/>
          </a:bodyPr>
          <a:lstStyle/>
          <a:p>
            <a:r>
              <a:rPr lang="sr-Latn-CS" sz="4800" b="1" i="1" dirty="0" smtClean="0">
                <a:solidFill>
                  <a:srgbClr val="0070C0"/>
                </a:solidFill>
                <a:latin typeface="Palatino Linotype" pitchFamily="18" charset="0"/>
              </a:rPr>
              <a:t>Hvala na pažnji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bija-mapa-carstvo-dusanovo-1355-02.png"/>
          <p:cNvPicPr>
            <a:picLocks noChangeAspect="1"/>
          </p:cNvPicPr>
          <p:nvPr/>
        </p:nvPicPr>
        <p:blipFill>
          <a:blip r:embed="rId2">
            <a:lum bright="3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Zemlja od VIII do XV veka 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Kraljevina 1217.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Nomokanon (Ustav) 1219.</a:t>
            </a:r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bija-mapa-carstvo-dusanovo-1355-02.png"/>
          <p:cNvPicPr>
            <a:picLocks noChangeAspect="1"/>
          </p:cNvPicPr>
          <p:nvPr/>
        </p:nvPicPr>
        <p:blipFill>
          <a:blip r:embed="rId2">
            <a:lum bright="3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Zemlja od VIII do XV veka 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Kraljevina 1217.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Nomokanon (Ustav) 1219.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Carstvo 1345.</a:t>
            </a:r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bija-mapa-carstvo-dusanovo-1355-02.png"/>
          <p:cNvPicPr>
            <a:picLocks noChangeAspect="1"/>
          </p:cNvPicPr>
          <p:nvPr/>
        </p:nvPicPr>
        <p:blipFill>
          <a:blip r:embed="rId2">
            <a:lum bright="3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Zemlja od VIII do XV veka 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Kraljevina 1217.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Nomokanon (Ustav) 1219.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Carstvo 1345.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Dušanov Zakonik 1349.</a:t>
            </a:r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rbija-mapa-carstvo-dusanovo-1355-02.png"/>
          <p:cNvPicPr>
            <a:picLocks noChangeAspect="1"/>
          </p:cNvPicPr>
          <p:nvPr/>
        </p:nvPicPr>
        <p:blipFill>
          <a:blip r:embed="rId2">
            <a:lum bright="30000" contrast="-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/>
          <a:p>
            <a:r>
              <a:rPr lang="sr-Latn-CS" b="1" dirty="0" smtClean="0">
                <a:latin typeface="Palatino Linotype" pitchFamily="18" charset="0"/>
              </a:rPr>
              <a:t>Zemlja od VIII do XV veka 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Kraljevina 1217.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Nomokanon (Ustav) 1219.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Carstvo 1345.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>Dušanov Zakonik 1349.</a:t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b="1" dirty="0" smtClean="0">
                <a:latin typeface="Palatino Linotype" pitchFamily="18" charset="0"/>
              </a:rPr>
              <a:t/>
            </a:r>
            <a:br>
              <a:rPr lang="sr-Latn-CS" b="1" dirty="0" smtClean="0">
                <a:latin typeface="Palatino Linotype" pitchFamily="18" charset="0"/>
              </a:rPr>
            </a:br>
            <a:r>
              <a:rPr lang="sr-Latn-CS" sz="2800" b="1" dirty="0" smtClean="0">
                <a:latin typeface="Palatino Linotype" pitchFamily="18" charset="0"/>
              </a:rPr>
              <a:t>član 172 o sudijama:</a:t>
            </a:r>
            <a:br>
              <a:rPr lang="sr-Latn-CS" sz="2800" b="1" dirty="0" smtClean="0">
                <a:latin typeface="Palatino Linotype" pitchFamily="18" charset="0"/>
              </a:rPr>
            </a:br>
            <a:r>
              <a:rPr lang="sr-Latn-CS" sz="2800" b="1" dirty="0" smtClean="0">
                <a:latin typeface="Palatino Linotype" pitchFamily="18" charset="0"/>
              </a:rPr>
              <a:t>“</a:t>
            </a:r>
            <a:r>
              <a:rPr lang="pl-PL" sz="2800" b="1" dirty="0" smtClean="0">
                <a:latin typeface="Palatino Linotype" pitchFamily="18" charset="0"/>
              </a:rPr>
              <a:t>Sve sudije da sude po zakoniku, pravo, kako piše u Zakoniku, a da ne sude po strahu od carstva mi.</a:t>
            </a:r>
            <a:r>
              <a:rPr lang="sr-Latn-CS" sz="2800" b="1" dirty="0" smtClean="0">
                <a:latin typeface="Palatino Linotype" pitchFamily="18" charset="0"/>
              </a:rPr>
              <a:t>”</a:t>
            </a:r>
            <a:endParaRPr lang="en-US" b="1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1915</Words>
  <Application>Microsoft Office PowerPoint</Application>
  <PresentationFormat>On-screen Show (4:3)</PresentationFormat>
  <Paragraphs>280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Evropa kao promoter prava?</vt:lpstr>
      <vt:lpstr>Srbija – šta je to? </vt:lpstr>
      <vt:lpstr> </vt:lpstr>
      <vt:lpstr>Zemlja od VIII do XV veka </vt:lpstr>
      <vt:lpstr>Zemlja od VIII do XV veka  Kraljevina 1217.</vt:lpstr>
      <vt:lpstr>Zemlja od VIII do XV veka  Kraljevina 1217. Nomokanon (Ustav) 1219.</vt:lpstr>
      <vt:lpstr>Zemlja od VIII do XV veka  Kraljevina 1217. Nomokanon (Ustav) 1219. Carstvo 1345.</vt:lpstr>
      <vt:lpstr>Zemlja od VIII do XV veka  Kraljevina 1217. Nomokanon (Ustav) 1219. Carstvo 1345. Dušanov Zakonik 1349.</vt:lpstr>
      <vt:lpstr>Zemlja od VIII do XV veka  Kraljevina 1217. Nomokanon (Ustav) 1219. Carstvo 1345. Dušanov Zakonik 1349.  član 172 o sudijama: “Sve sudije da sude po zakoniku, pravo, kako piše u Zakoniku, a da ne sude po strahu od carstva mi.”</vt:lpstr>
      <vt:lpstr>Zemlja od VIII do XV veka  Kraljevina 1217. Nomokanon (Ustav) 1219. Carstvo 1345. Dušanov Zakonik 1349.  2 važne bitke zaustavljaju prodiranje Turaka ka Evropi za 1 vek – Marička 1371. i Kosovska 1389.</vt:lpstr>
      <vt:lpstr>Zemlja od VIII do XV veka  Kraljevina 1217. Nomokanon (Ustav) 1219. Carstvo 1345. Dušanov Zakonik 1349.  2 važne bitke zaustavljaju prodiranje Turaka ka Evropi za 1 vek – Marička 1371. i Kosovska 1389. Srbija gubi državnost 1459.</vt:lpstr>
      <vt:lpstr>Slide 12</vt:lpstr>
      <vt:lpstr>Ponovno stečena državnost – XIX vek</vt:lpstr>
      <vt:lpstr>Ponovno stečena državnost – XIX vek</vt:lpstr>
      <vt:lpstr>Ponovno stečena državnost – XIX vek</vt:lpstr>
      <vt:lpstr>Ponovno stečena državnost – XIX vek</vt:lpstr>
      <vt:lpstr>Ponovno stečena državnost – XIX vek</vt:lpstr>
      <vt:lpstr>Ponovno stečena državnost – XIX vek</vt:lpstr>
      <vt:lpstr>Ponovno stečena državnost – XIX vek</vt:lpstr>
      <vt:lpstr>Ponovno stečena državnost – XIX vek</vt:lpstr>
      <vt:lpstr>Ponovno stečena državnost – XIX vek</vt:lpstr>
      <vt:lpstr>Ponovno stečena državnost – XIX vek</vt:lpstr>
      <vt:lpstr>Ponovno stečena državnost – XIX vek</vt:lpstr>
      <vt:lpstr>Srpski Ustav iz 1835.  – 10. u Evropi</vt:lpstr>
      <vt:lpstr>Srpski Ustav iz 1835.  –10. u Evropi Srpski Građanski zakonik iz 1844. –3. u Evropi posle francuskog i austrijskog  –4. na svetu</vt:lpstr>
      <vt:lpstr>Srpski Ustav iz 1835.  –10. u Evropi Srpski Građanski zakonik iz 1844. –3. u Evropi posle francuskog i austrijskog  –4. na svetu Suosnivač Lige Naroda</vt:lpstr>
      <vt:lpstr>Srpski Ustav iz 1835.  –10. u Evropi Srpski Građanski zakonik iz 1844. –3. u Evropi posle francuskog i austrijskog  –4. na svetu Suosnivač Lige Naroda  Suosnivač Ujedinjenih Nacija  (kao deo Jugoslavije)</vt:lpstr>
      <vt:lpstr>Osnovni principi moderne državnosti</vt:lpstr>
      <vt:lpstr>Slide 29</vt:lpstr>
      <vt:lpstr>Srbija je Evropa!</vt:lpstr>
      <vt:lpstr>SRPSKA STUDIJA SLUČAJA</vt:lpstr>
      <vt:lpstr>Ustav 1990 – diskontinuitet</vt:lpstr>
      <vt:lpstr>Vreme krize – 1990.</vt:lpstr>
      <vt:lpstr>Pravosuđe između 2000. i 2009.</vt:lpstr>
      <vt:lpstr> </vt:lpstr>
      <vt:lpstr>Dostignuća Društva:</vt:lpstr>
      <vt:lpstr>Međutim, Reizbor 2009. </vt:lpstr>
      <vt:lpstr>Revizija reizbora 2011/2012</vt:lpstr>
      <vt:lpstr>Revizija reizbora 2011/2012</vt:lpstr>
      <vt:lpstr>Revizija reizbora 2011/2012</vt:lpstr>
      <vt:lpstr>Šta je Evropa uradila?</vt:lpstr>
      <vt:lpstr>Šta je Evropa uradila?</vt:lpstr>
      <vt:lpstr>Konačno, reakcija Evropske unije – februar 2010. </vt:lpstr>
      <vt:lpstr>Još jedan preokret u pravcu rešenja   •Krajem decembra 2010, izmenjen Zakon o sudijama  –Retroaktivna izmena pravnih lekova, kao što je ranije pomenuto </vt:lpstr>
      <vt:lpstr>Usvajanje pravila za reviziju reizbora </vt:lpstr>
      <vt:lpstr>Evropa kao pravi promoter prava</vt:lpstr>
      <vt:lpstr>CCJE usvojilo 3 deklaracije o Srbiji – 2008, 2010, 2012: </vt:lpstr>
      <vt:lpstr>IAJ i EAJ – nekoliko rezolucija o Srbiji i obraćanje institucijama Evropske unije: </vt:lpstr>
      <vt:lpstr>Holandska fondacija Sudije za sudije – brojne različite aktivnosti koje uključuju postavljanje parlamentarnog pitanja</vt:lpstr>
      <vt:lpstr>Međutim, najvažnija podrška je došla od MEDEL-a </vt:lpstr>
      <vt:lpstr>MEDEL analitički izveštaj srpskog pravosuđa 2012.</vt:lpstr>
      <vt:lpstr> Uloga Evrope kao promotera prava je višeznačna i komplikovana.    Evropske institucije, sa jedne strane, vođene su političkom agendom i njihovi prioriteti samo povremeno koincidiraju sa posvećenošću acquis-u.   Stručnjaci i njihova udruženja i organizacije se uvek vode acquis-om. Nažalost, oni ne donose odluke.   Primena evropskih pravnih tekovina i međusobno poverenje sudija širom Evrope će ostati trajni i zajednički cilj svih u Evropi. 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 as a promoter of Rights</dc:title>
  <dc:creator>Korisnik</dc:creator>
  <cp:lastModifiedBy>Stasa</cp:lastModifiedBy>
  <cp:revision>275</cp:revision>
  <dcterms:created xsi:type="dcterms:W3CDTF">2006-08-16T00:00:00Z</dcterms:created>
  <dcterms:modified xsi:type="dcterms:W3CDTF">2015-05-04T09:01:44Z</dcterms:modified>
</cp:coreProperties>
</file>